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0" r:id="rId1"/>
  </p:sldMasterIdLst>
  <p:notesMasterIdLst>
    <p:notesMasterId r:id="rId84"/>
  </p:notesMasterIdLst>
  <p:sldIdLst>
    <p:sldId id="512" r:id="rId2"/>
    <p:sldId id="375" r:id="rId3"/>
    <p:sldId id="376" r:id="rId4"/>
    <p:sldId id="492" r:id="rId5"/>
    <p:sldId id="297" r:id="rId6"/>
    <p:sldId id="471" r:id="rId7"/>
    <p:sldId id="415" r:id="rId8"/>
    <p:sldId id="472" r:id="rId9"/>
    <p:sldId id="473" r:id="rId10"/>
    <p:sldId id="498" r:id="rId11"/>
    <p:sldId id="494" r:id="rId12"/>
    <p:sldId id="493" r:id="rId13"/>
    <p:sldId id="300" r:id="rId14"/>
    <p:sldId id="422" r:id="rId15"/>
    <p:sldId id="475" r:id="rId16"/>
    <p:sldId id="476" r:id="rId17"/>
    <p:sldId id="477" r:id="rId18"/>
    <p:sldId id="478" r:id="rId19"/>
    <p:sldId id="495" r:id="rId20"/>
    <p:sldId id="484" r:id="rId21"/>
    <p:sldId id="499" r:id="rId22"/>
    <p:sldId id="431" r:id="rId23"/>
    <p:sldId id="500" r:id="rId24"/>
    <p:sldId id="501" r:id="rId25"/>
    <p:sldId id="432" r:id="rId26"/>
    <p:sldId id="433" r:id="rId27"/>
    <p:sldId id="485" r:id="rId28"/>
    <p:sldId id="479" r:id="rId29"/>
    <p:sldId id="480" r:id="rId30"/>
    <p:sldId id="481" r:id="rId31"/>
    <p:sldId id="482" r:id="rId32"/>
    <p:sldId id="483" r:id="rId33"/>
    <p:sldId id="339" r:id="rId34"/>
    <p:sldId id="434" r:id="rId35"/>
    <p:sldId id="496" r:id="rId36"/>
    <p:sldId id="435" r:id="rId37"/>
    <p:sldId id="497" r:id="rId38"/>
    <p:sldId id="436" r:id="rId39"/>
    <p:sldId id="486" r:id="rId40"/>
    <p:sldId id="304" r:id="rId41"/>
    <p:sldId id="305" r:id="rId42"/>
    <p:sldId id="307" r:id="rId43"/>
    <p:sldId id="308" r:id="rId44"/>
    <p:sldId id="310" r:id="rId45"/>
    <p:sldId id="311" r:id="rId46"/>
    <p:sldId id="513" r:id="rId47"/>
    <p:sldId id="514" r:id="rId48"/>
    <p:sldId id="402" r:id="rId49"/>
    <p:sldId id="491" r:id="rId50"/>
    <p:sldId id="464" r:id="rId51"/>
    <p:sldId id="502" r:id="rId52"/>
    <p:sldId id="503" r:id="rId53"/>
    <p:sldId id="504" r:id="rId54"/>
    <p:sldId id="449" r:id="rId55"/>
    <p:sldId id="505" r:id="rId56"/>
    <p:sldId id="506" r:id="rId57"/>
    <p:sldId id="295" r:id="rId58"/>
    <p:sldId id="450" r:id="rId59"/>
    <p:sldId id="460" r:id="rId60"/>
    <p:sldId id="298" r:id="rId61"/>
    <p:sldId id="454" r:id="rId62"/>
    <p:sldId id="455" r:id="rId63"/>
    <p:sldId id="456" r:id="rId64"/>
    <p:sldId id="457" r:id="rId65"/>
    <p:sldId id="458" r:id="rId66"/>
    <p:sldId id="459" r:id="rId67"/>
    <p:sldId id="508" r:id="rId68"/>
    <p:sldId id="461" r:id="rId69"/>
    <p:sldId id="507" r:id="rId70"/>
    <p:sldId id="462" r:id="rId71"/>
    <p:sldId id="509" r:id="rId72"/>
    <p:sldId id="403" r:id="rId73"/>
    <p:sldId id="404" r:id="rId74"/>
    <p:sldId id="405" r:id="rId75"/>
    <p:sldId id="406" r:id="rId76"/>
    <p:sldId id="407" r:id="rId77"/>
    <p:sldId id="408" r:id="rId78"/>
    <p:sldId id="414" r:id="rId79"/>
    <p:sldId id="410" r:id="rId80"/>
    <p:sldId id="412" r:id="rId81"/>
    <p:sldId id="510" r:id="rId82"/>
    <p:sldId id="511"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8F268-6DBC-422B-B9F6-2351AC6DD223}" type="datetimeFigureOut">
              <a:rPr lang="tr-TR" smtClean="0"/>
              <a:t>6.11.2020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085DD-BDFE-438F-AEF6-A462FEDDF9A2}" type="slidenum">
              <a:rPr lang="tr-TR" smtClean="0"/>
              <a:t>‹#›</a:t>
            </a:fld>
            <a:endParaRPr lang="tr-TR"/>
          </a:p>
        </p:txBody>
      </p:sp>
    </p:spTree>
    <p:extLst>
      <p:ext uri="{BB962C8B-B14F-4D97-AF65-F5344CB8AC3E}">
        <p14:creationId xmlns:p14="http://schemas.microsoft.com/office/powerpoint/2010/main" val="307392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37C33A1D-D400-4BAC-8117-BBC1452481AE}" type="datetime1">
              <a:rPr lang="tr-TR" smtClean="0"/>
              <a:t>6.11.2020</a:t>
            </a:fld>
            <a:endParaRPr lang="tr-T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4ECD55E-EB9C-4683-906F-E88AF1603CFC}" type="slidenum">
              <a:rPr lang="tr-TR" smtClean="0"/>
              <a:pPr/>
              <a:t>‹#›</a:t>
            </a:fld>
            <a:endParaRPr lang="tr-T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520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DF8B4-1866-4DDF-B510-10B71D8258DE}" type="datetime1">
              <a:rPr lang="tr-TR" smtClean="0"/>
              <a:t>6.11.2020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2565089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DF8B4-1866-4DDF-B510-10B71D8258DE}" type="datetime1">
              <a:rPr lang="tr-TR" smtClean="0"/>
              <a:t>6.11.2020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32181415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685800" y="609600"/>
            <a:ext cx="7772400" cy="1143000"/>
          </a:xfrm>
        </p:spPr>
        <p:txBody>
          <a:bodyPr/>
          <a:lstStyle/>
          <a:p>
            <a:r>
              <a:rPr lang="tr-TR"/>
              <a:t>Asıl başlık stili için tıklatın</a:t>
            </a:r>
          </a:p>
        </p:txBody>
      </p:sp>
      <p:sp>
        <p:nvSpPr>
          <p:cNvPr id="3" name="Metin Yer Tutucusu 2"/>
          <p:cNvSpPr>
            <a:spLocks noGrp="1"/>
          </p:cNvSpPr>
          <p:nvPr>
            <p:ph type="body"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Çevrimiçi Resim Yer Tutucusu 3"/>
          <p:cNvSpPr>
            <a:spLocks noGrp="1"/>
          </p:cNvSpPr>
          <p:nvPr>
            <p:ph type="clipArt" sz="half" idx="2"/>
          </p:nvPr>
        </p:nvSpPr>
        <p:spPr>
          <a:xfrm>
            <a:off x="4648200" y="1981200"/>
            <a:ext cx="3810000" cy="4114800"/>
          </a:xfrm>
        </p:spPr>
        <p:txBody>
          <a:bodyPr/>
          <a:lstStyle/>
          <a:p>
            <a:pPr lvl="0"/>
            <a:endParaRPr lang="tr-TR" noProof="0"/>
          </a:p>
        </p:txBody>
      </p:sp>
      <p:sp>
        <p:nvSpPr>
          <p:cNvPr id="5"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AU"/>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AU"/>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4353890-CDFF-41EB-905C-B3A77020E87F}" type="slidenum">
              <a:rPr lang="en-AU"/>
              <a:pPr>
                <a:defRPr/>
              </a:pPr>
              <a:t>‹#›</a:t>
            </a:fld>
            <a:endParaRPr lang="en-AU"/>
          </a:p>
        </p:txBody>
      </p:sp>
    </p:spTree>
    <p:extLst>
      <p:ext uri="{BB962C8B-B14F-4D97-AF65-F5344CB8AC3E}">
        <p14:creationId xmlns:p14="http://schemas.microsoft.com/office/powerpoint/2010/main" val="2808793276"/>
      </p:ext>
    </p:extLst>
  </p:cSld>
  <p:clrMapOvr>
    <a:masterClrMapping/>
  </p:clrMapOvr>
  <p:transition>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DF8B4-1866-4DDF-B510-10B71D8258DE}" type="datetime1">
              <a:rPr lang="tr-TR" smtClean="0"/>
              <a:t>6.11.2020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15866210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93DF8B4-1866-4DDF-B510-10B71D8258DE}" type="datetime1">
              <a:rPr lang="tr-TR" smtClean="0"/>
              <a:t>6.11.2020</a:t>
            </a:fld>
            <a:endParaRPr lang="tr-T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04ECD55E-EB9C-4683-906F-E88AF1603CFC}" type="slidenum">
              <a:rPr lang="tr-TR" smtClean="0"/>
              <a:pPr/>
              <a:t>‹#›</a:t>
            </a:fld>
            <a:endParaRPr lang="tr-T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3640746"/>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DF8B4-1866-4DDF-B510-10B71D8258DE}" type="datetime1">
              <a:rPr lang="tr-TR" smtClean="0"/>
              <a:t>6.11.2020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3901050381"/>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941832" y="2909102"/>
            <a:ext cx="361188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975398" y="2909102"/>
            <a:ext cx="361188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DF8B4-1866-4DDF-B510-10B71D8258DE}" type="datetime1">
              <a:rPr lang="tr-TR" smtClean="0"/>
              <a:t>6.11.2020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3460041631"/>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4188C8-A469-45D8-8D85-A629C50A515A}" type="datetime1">
              <a:rPr lang="tr-TR" smtClean="0"/>
              <a:t>6.11.2020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214386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C888F-A15E-41C2-BBB0-9A9BDAC28AB7}" type="datetime1">
              <a:rPr lang="tr-TR" smtClean="0"/>
              <a:t>6.11.2020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4ECD55E-EB9C-4683-906F-E88AF1603CFC}" type="slidenum">
              <a:rPr lang="tr-TR" smtClean="0"/>
              <a:pPr/>
              <a:t>‹#›</a:t>
            </a:fld>
            <a:endParaRPr lang="tr-TR"/>
          </a:p>
        </p:txBody>
      </p:sp>
    </p:spTree>
    <p:extLst>
      <p:ext uri="{BB962C8B-B14F-4D97-AF65-F5344CB8AC3E}">
        <p14:creationId xmlns:p14="http://schemas.microsoft.com/office/powerpoint/2010/main" val="286984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573789" y="6375679"/>
            <a:ext cx="925016" cy="348462"/>
          </a:xfrm>
        </p:spPr>
        <p:txBody>
          <a:bodyPr/>
          <a:lstStyle/>
          <a:p>
            <a:fld id="{193DF8B4-1866-4DDF-B510-10B71D8258DE}" type="datetime1">
              <a:rPr lang="tr-TR" smtClean="0"/>
              <a:t>6.11.2020</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68261" y="6375679"/>
            <a:ext cx="924342" cy="345796"/>
          </a:xfrm>
        </p:spPr>
        <p:txBody>
          <a:bodyPr/>
          <a:lstStyle/>
          <a:p>
            <a:fld id="{04ECD55E-EB9C-4683-906F-E88AF1603CFC}" type="slidenum">
              <a:rPr lang="tr-TR" smtClean="0"/>
              <a:pPr/>
              <a:t>‹#›</a:t>
            </a:fld>
            <a:endParaRPr lang="tr-T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613243"/>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574463" y="6375679"/>
            <a:ext cx="924342" cy="348462"/>
          </a:xfrm>
        </p:spPr>
        <p:txBody>
          <a:bodyPr/>
          <a:lstStyle/>
          <a:p>
            <a:fld id="{CBC8BF7C-E8FF-4916-AB57-034B5F0AD511}" type="datetime1">
              <a:rPr lang="tr-TR" smtClean="0"/>
              <a:t>6.11.2020</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56153" y="6375679"/>
            <a:ext cx="947460" cy="345796"/>
          </a:xfrm>
        </p:spPr>
        <p:txBody>
          <a:bodyPr/>
          <a:lstStyle/>
          <a:p>
            <a:fld id="{04ECD55E-EB9C-4683-906F-E88AF1603CFC}" type="slidenum">
              <a:rPr lang="tr-TR" smtClean="0"/>
              <a:pPr/>
              <a:t>‹#›</a:t>
            </a:fld>
            <a:endParaRPr lang="tr-T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90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93DF8B4-1866-4DDF-B510-10B71D8258DE}" type="datetime1">
              <a:rPr lang="tr-TR" smtClean="0"/>
              <a:t>6.11.2020</a:t>
            </a:fld>
            <a:endParaRPr lang="tr-T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4ECD55E-EB9C-4683-906F-E88AF1603CFC}" type="slidenum">
              <a:rPr lang="tr-TR" smtClean="0"/>
              <a:pPr/>
              <a:t>‹#›</a:t>
            </a:fld>
            <a:endParaRPr lang="tr-T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40758998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04ECD55E-EB9C-4683-906F-E88AF1603CFC}" type="slidenum">
              <a:rPr lang="tr-TR" smtClean="0"/>
              <a:pPr/>
              <a:t>1</a:t>
            </a:fld>
            <a:endParaRPr lang="tr-TR"/>
          </a:p>
        </p:txBody>
      </p:sp>
      <p:pic>
        <p:nvPicPr>
          <p:cNvPr id="4" name="Resim 3">
            <a:extLst>
              <a:ext uri="{FF2B5EF4-FFF2-40B4-BE49-F238E27FC236}">
                <a16:creationId xmlns:a16="http://schemas.microsoft.com/office/drawing/2014/main" id="{D6F4E023-AC14-4203-B950-4E3ECE4EE0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412776"/>
            <a:ext cx="1656184" cy="648072"/>
          </a:xfrm>
          <a:prstGeom prst="rect">
            <a:avLst/>
          </a:prstGeom>
          <a:noFill/>
          <a:ln>
            <a:noFill/>
          </a:ln>
        </p:spPr>
      </p:pic>
      <p:sp>
        <p:nvSpPr>
          <p:cNvPr id="3" name="Metin kutusu 2">
            <a:extLst>
              <a:ext uri="{FF2B5EF4-FFF2-40B4-BE49-F238E27FC236}">
                <a16:creationId xmlns:a16="http://schemas.microsoft.com/office/drawing/2014/main" id="{082D6019-8A4D-45FB-A535-3D491144125F}"/>
              </a:ext>
            </a:extLst>
          </p:cNvPr>
          <p:cNvSpPr txBox="1"/>
          <p:nvPr/>
        </p:nvSpPr>
        <p:spPr>
          <a:xfrm>
            <a:off x="1259632" y="2996952"/>
            <a:ext cx="7200800" cy="1938992"/>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 YÖNETİMİ EĞİTİMİ</a:t>
            </a:r>
          </a:p>
          <a:p>
            <a:pPr algn="ctr"/>
            <a:endPar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BÖLÜM-1</a:t>
            </a:r>
          </a:p>
        </p:txBody>
      </p:sp>
    </p:spTree>
    <p:extLst>
      <p:ext uri="{BB962C8B-B14F-4D97-AF65-F5344CB8AC3E}">
        <p14:creationId xmlns:p14="http://schemas.microsoft.com/office/powerpoint/2010/main" val="754185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27584" y="1484784"/>
            <a:ext cx="7859216" cy="4572000"/>
          </a:xfrm>
        </p:spPr>
        <p:txBody>
          <a:bodyPr>
            <a:noAutofit/>
          </a:bodyPr>
          <a:lstStyle/>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Michigan Üniversitesi’nde bir grup araştırmacı çevrenin tek başına stres yaratmadığını, strese neden olan etmenin o çevrenin algılanış biçiminden kaynaklandığını bulmuşlardır…</a:t>
            </a:r>
          </a:p>
          <a:p>
            <a:pPr algn="ctr">
              <a:lnSpc>
                <a:spcPct val="150000"/>
              </a:lnSpc>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Başka bir ifadeyle, bir insanı strese sokan şey yaşadığı olaylardan ziyade ona yüklediği anlam…</a:t>
            </a: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04ECD55E-EB9C-4683-906F-E88AF1603CFC}" type="slidenum">
              <a:rPr lang="tr-TR" smtClean="0"/>
              <a:pPr/>
              <a:t>10</a:t>
            </a:fld>
            <a:endParaRPr lang="tr-TR"/>
          </a:p>
        </p:txBody>
      </p:sp>
      <p:sp>
        <p:nvSpPr>
          <p:cNvPr id="5" name="2 Başlık">
            <a:extLst>
              <a:ext uri="{FF2B5EF4-FFF2-40B4-BE49-F238E27FC236}">
                <a16:creationId xmlns:a16="http://schemas.microsoft.com/office/drawing/2014/main" id="{FAA5D1DD-FC32-47CC-A548-3A9AB91A8038}"/>
              </a:ext>
            </a:extLst>
          </p:cNvPr>
          <p:cNvSpPr txBox="1">
            <a:spLocks/>
          </p:cNvSpPr>
          <p:nvPr/>
        </p:nvSpPr>
        <p:spPr>
          <a:xfrm>
            <a:off x="683568" y="476672"/>
            <a:ext cx="8229600" cy="121920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Stresin Oluşumu</a:t>
            </a:r>
          </a:p>
        </p:txBody>
      </p:sp>
    </p:spTree>
    <p:extLst>
      <p:ext uri="{BB962C8B-B14F-4D97-AF65-F5344CB8AC3E}">
        <p14:creationId xmlns:p14="http://schemas.microsoft.com/office/powerpoint/2010/main" val="153680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Başlık">
            <a:extLst>
              <a:ext uri="{FF2B5EF4-FFF2-40B4-BE49-F238E27FC236}">
                <a16:creationId xmlns:a16="http://schemas.microsoft.com/office/drawing/2014/main" id="{322FB0A4-E695-4B14-B9A1-AC8485814D27}"/>
              </a:ext>
            </a:extLst>
          </p:cNvPr>
          <p:cNvSpPr>
            <a:spLocks noGrp="1"/>
          </p:cNvSpPr>
          <p:nvPr>
            <p:ph type="title"/>
          </p:nvPr>
        </p:nvSpPr>
        <p:spPr>
          <a:xfrm>
            <a:off x="827584" y="188640"/>
            <a:ext cx="7941568" cy="1219200"/>
          </a:xfrm>
        </p:spPr>
        <p:txBody>
          <a:bodyPr>
            <a:normAutofit fontScale="90000"/>
          </a:bodyPr>
          <a:lstStyle/>
          <a:p>
            <a:pPr algn="ctr"/>
            <a:r>
              <a:rPr lang="tr-TR" sz="4400" b="1" dirty="0">
                <a:solidFill>
                  <a:srgbClr val="FF0000"/>
                </a:solidFill>
                <a:latin typeface="Tahoma" panose="020B0604030504040204" pitchFamily="34" charset="0"/>
                <a:ea typeface="Tahoma" panose="020B0604030504040204" pitchFamily="34" charset="0"/>
                <a:cs typeface="Tahoma" panose="020B0604030504040204" pitchFamily="34" charset="0"/>
              </a:rPr>
              <a:t>Kime Göre Neye Göre Stres?</a:t>
            </a:r>
            <a:endParaRPr lang="tr-T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İçerik Yer Tutucusu 3">
            <a:extLst>
              <a:ext uri="{FF2B5EF4-FFF2-40B4-BE49-F238E27FC236}">
                <a16:creationId xmlns:a16="http://schemas.microsoft.com/office/drawing/2014/main" id="{E4C6402B-2962-4D2F-B014-CB4E2294B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28800"/>
            <a:ext cx="4032448" cy="4968552"/>
          </a:xfrm>
        </p:spPr>
      </p:pic>
      <p:sp>
        <p:nvSpPr>
          <p:cNvPr id="4" name="Slayt Numarası Yer Tutucusu 3"/>
          <p:cNvSpPr>
            <a:spLocks noGrp="1"/>
          </p:cNvSpPr>
          <p:nvPr>
            <p:ph type="sldNum" sz="quarter" idx="12"/>
          </p:nvPr>
        </p:nvSpPr>
        <p:spPr/>
        <p:txBody>
          <a:bodyPr/>
          <a:lstStyle/>
          <a:p>
            <a:fld id="{04ECD55E-EB9C-4683-906F-E88AF1603CFC}" type="slidenum">
              <a:rPr lang="tr-TR" smtClean="0"/>
              <a:pPr/>
              <a:t>11</a:t>
            </a:fld>
            <a:endParaRPr lang="tr-TR"/>
          </a:p>
        </p:txBody>
      </p:sp>
      <p:pic>
        <p:nvPicPr>
          <p:cNvPr id="10" name="Resim 9">
            <a:extLst>
              <a:ext uri="{FF2B5EF4-FFF2-40B4-BE49-F238E27FC236}">
                <a16:creationId xmlns:a16="http://schemas.microsoft.com/office/drawing/2014/main" id="{FEDAA69D-CA21-4D10-9661-741DEF01A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628800"/>
            <a:ext cx="4104456" cy="4982175"/>
          </a:xfrm>
          <a:prstGeom prst="rect">
            <a:avLst/>
          </a:prstGeom>
        </p:spPr>
      </p:pic>
    </p:spTree>
    <p:extLst>
      <p:ext uri="{BB962C8B-B14F-4D97-AF65-F5344CB8AC3E}">
        <p14:creationId xmlns:p14="http://schemas.microsoft.com/office/powerpoint/2010/main" val="258194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Başlık">
            <a:extLst>
              <a:ext uri="{FF2B5EF4-FFF2-40B4-BE49-F238E27FC236}">
                <a16:creationId xmlns:a16="http://schemas.microsoft.com/office/drawing/2014/main" id="{322FB0A4-E695-4B14-B9A1-AC8485814D27}"/>
              </a:ext>
            </a:extLst>
          </p:cNvPr>
          <p:cNvSpPr>
            <a:spLocks noGrp="1"/>
          </p:cNvSpPr>
          <p:nvPr>
            <p:ph type="title"/>
          </p:nvPr>
        </p:nvSpPr>
        <p:spPr>
          <a:xfrm>
            <a:off x="755576" y="404664"/>
            <a:ext cx="8013576" cy="1872208"/>
          </a:xfrm>
        </p:spPr>
        <p:txBody>
          <a:bodyPr>
            <a:normAutofit fontScale="90000"/>
          </a:bodyPr>
          <a:lstStyle/>
          <a:p>
            <a:pPr algn="ctr"/>
            <a:r>
              <a:rPr lang="tr-TR" sz="4400" b="1" dirty="0">
                <a:solidFill>
                  <a:srgbClr val="FF0000"/>
                </a:solidFill>
                <a:latin typeface="Tahoma" panose="020B0604030504040204" pitchFamily="34" charset="0"/>
                <a:ea typeface="Tahoma" panose="020B0604030504040204" pitchFamily="34" charset="0"/>
                <a:cs typeface="Tahoma" panose="020B0604030504040204" pitchFamily="34" charset="0"/>
              </a:rPr>
              <a:t>Fotodaki Görüntüden Bir Stres Faktörü Yaratabilir misiniz?</a:t>
            </a:r>
            <a:endParaRPr lang="tr-T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İçerik Yer Tutucusu 3">
            <a:extLst>
              <a:ext uri="{FF2B5EF4-FFF2-40B4-BE49-F238E27FC236}">
                <a16:creationId xmlns:a16="http://schemas.microsoft.com/office/drawing/2014/main" id="{BBDBEB00-0DAE-4FF3-A642-7CD390C80F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492896"/>
            <a:ext cx="6468718" cy="4032448"/>
          </a:xfrm>
        </p:spPr>
      </p:pic>
      <p:sp>
        <p:nvSpPr>
          <p:cNvPr id="4" name="Slayt Numarası Yer Tutucusu 3"/>
          <p:cNvSpPr>
            <a:spLocks noGrp="1"/>
          </p:cNvSpPr>
          <p:nvPr>
            <p:ph type="sldNum" sz="quarter" idx="12"/>
          </p:nvPr>
        </p:nvSpPr>
        <p:spPr/>
        <p:txBody>
          <a:bodyPr/>
          <a:lstStyle/>
          <a:p>
            <a:fld id="{04ECD55E-EB9C-4683-906F-E88AF1603CFC}" type="slidenum">
              <a:rPr lang="tr-TR" smtClean="0"/>
              <a:pPr/>
              <a:t>12</a:t>
            </a:fld>
            <a:endParaRPr lang="tr-TR"/>
          </a:p>
        </p:txBody>
      </p:sp>
    </p:spTree>
    <p:extLst>
      <p:ext uri="{BB962C8B-B14F-4D97-AF65-F5344CB8AC3E}">
        <p14:creationId xmlns:p14="http://schemas.microsoft.com/office/powerpoint/2010/main" val="273332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363272" cy="972344"/>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 Kavramının Özellikleri</a:t>
            </a:r>
          </a:p>
        </p:txBody>
      </p:sp>
      <p:sp>
        <p:nvSpPr>
          <p:cNvPr id="2" name="1 İçerik Yer Tutucusu"/>
          <p:cNvSpPr>
            <a:spLocks noGrp="1"/>
          </p:cNvSpPr>
          <p:nvPr>
            <p:ph idx="1"/>
          </p:nvPr>
        </p:nvSpPr>
        <p:spPr>
          <a:xfrm>
            <a:off x="755576" y="1556792"/>
            <a:ext cx="8064896" cy="4827240"/>
          </a:xfrm>
        </p:spPr>
        <p:txBody>
          <a:bodyPr>
            <a:noAutofit/>
          </a:bodyPr>
          <a:lstStyle/>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 kaçınılmazdır.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Stresin tamamen yok olması, yaşamın son bulmasıyla mümkündür.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 yaşamanın bir ürünüdür.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 , kişiseldir.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Stres,cinsiyete göre de farklılık gösterir.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 meslek gruplarına göre de farklılık gösterir.</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13</a:t>
            </a:fld>
            <a:endParaRPr lang="tr-TR"/>
          </a:p>
        </p:txBody>
      </p:sp>
    </p:spTree>
    <p:extLst>
      <p:ext uri="{BB962C8B-B14F-4D97-AF65-F5344CB8AC3E}">
        <p14:creationId xmlns:p14="http://schemas.microsoft.com/office/powerpoint/2010/main" val="202638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Genel uyum sendromu</a:t>
            </a:r>
          </a:p>
        </p:txBody>
      </p:sp>
      <p:sp>
        <p:nvSpPr>
          <p:cNvPr id="3" name="İçerik Yer Tutucusu 2"/>
          <p:cNvSpPr>
            <a:spLocks noGrp="1"/>
          </p:cNvSpPr>
          <p:nvPr>
            <p:ph idx="1"/>
          </p:nvPr>
        </p:nvSpPr>
        <p:spPr/>
        <p:txBody>
          <a:bodyPr>
            <a:norm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Kişinin stres </a:t>
            </a:r>
            <a:r>
              <a:rPr lang="tr-TR" sz="2400" dirty="0" err="1">
                <a:solidFill>
                  <a:schemeClr val="tx1"/>
                </a:solidFill>
                <a:latin typeface="Tahoma" panose="020B0604030504040204" pitchFamily="34" charset="0"/>
                <a:ea typeface="Tahoma" panose="020B0604030504040204" pitchFamily="34" charset="0"/>
                <a:cs typeface="Tahoma" panose="020B0604030504040204" pitchFamily="34" charset="0"/>
              </a:rPr>
              <a:t>moduna</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girip girmediğinin anlaşılması için </a:t>
            </a:r>
            <a:r>
              <a:rPr lang="tr-TR" sz="2400" dirty="0" err="1">
                <a:solidFill>
                  <a:schemeClr val="tx1"/>
                </a:solidFill>
                <a:latin typeface="Tahoma" panose="020B0604030504040204" pitchFamily="34" charset="0"/>
                <a:ea typeface="Tahoma" panose="020B0604030504040204" pitchFamily="34" charset="0"/>
                <a:cs typeface="Tahoma" panose="020B0604030504040204" pitchFamily="34" charset="0"/>
              </a:rPr>
              <a:t>Selye’nin</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tanımladığı «Genel Uyum Sendromu» döngüsüne bakmak yararlı olacaktır. </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Bu döngüde tanımlanan süreç üç dönemden ibarettir.</a:t>
            </a:r>
          </a:p>
          <a:p>
            <a:pPr algn="ctr">
              <a:lnSpc>
                <a:spcPct val="150000"/>
              </a:lnSpc>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6930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971600" y="2348880"/>
            <a:ext cx="7848872" cy="2227312"/>
          </a:xfrm>
        </p:spPr>
        <p:txBody>
          <a:bodyPr>
            <a:noAutofit/>
          </a:bodyPr>
          <a:lstStyle/>
          <a:p>
            <a:pPr algn="ctr">
              <a:lnSpc>
                <a:spcPct val="200000"/>
              </a:lnSpc>
            </a:pPr>
            <a:r>
              <a:rPr lang="tr-TR" sz="2400" cap="none" dirty="0">
                <a:solidFill>
                  <a:schemeClr val="tx1"/>
                </a:solidFill>
                <a:latin typeface="Tahoma" panose="020B0604030504040204" pitchFamily="34" charset="0"/>
                <a:ea typeface="Tahoma" panose="020B0604030504040204" pitchFamily="34" charset="0"/>
                <a:cs typeface="Tahoma" panose="020B0604030504040204" pitchFamily="34" charset="0"/>
              </a:rPr>
              <a:t>1. Alarm (Tehlike) </a:t>
            </a:r>
            <a:br>
              <a:rPr lang="tr-TR" sz="2400" cap="none" dirty="0">
                <a:solidFill>
                  <a:schemeClr val="tx1"/>
                </a:solidFill>
                <a:latin typeface="Tahoma" panose="020B0604030504040204" pitchFamily="34" charset="0"/>
                <a:ea typeface="Tahoma" panose="020B0604030504040204" pitchFamily="34" charset="0"/>
                <a:cs typeface="Tahoma" panose="020B0604030504040204" pitchFamily="34" charset="0"/>
              </a:rPr>
            </a:br>
            <a:r>
              <a:rPr lang="tr-TR" sz="2400" cap="none" dirty="0">
                <a:solidFill>
                  <a:schemeClr val="tx1"/>
                </a:solidFill>
                <a:latin typeface="Tahoma" panose="020B0604030504040204" pitchFamily="34" charset="0"/>
                <a:ea typeface="Tahoma" panose="020B0604030504040204" pitchFamily="34" charset="0"/>
                <a:cs typeface="Tahoma" panose="020B0604030504040204" pitchFamily="34" charset="0"/>
              </a:rPr>
              <a:t>2. Direnme </a:t>
            </a:r>
            <a:br>
              <a:rPr lang="tr-TR" sz="2400" cap="none" dirty="0">
                <a:solidFill>
                  <a:schemeClr val="tx1"/>
                </a:solidFill>
                <a:latin typeface="Tahoma" panose="020B0604030504040204" pitchFamily="34" charset="0"/>
                <a:ea typeface="Tahoma" panose="020B0604030504040204" pitchFamily="34" charset="0"/>
                <a:cs typeface="Tahoma" panose="020B0604030504040204" pitchFamily="34" charset="0"/>
              </a:rPr>
            </a:br>
            <a:r>
              <a:rPr lang="tr-TR" sz="2400" cap="none" dirty="0">
                <a:solidFill>
                  <a:schemeClr val="tx1"/>
                </a:solidFill>
                <a:latin typeface="Tahoma" panose="020B0604030504040204" pitchFamily="34" charset="0"/>
                <a:ea typeface="Tahoma" panose="020B0604030504040204" pitchFamily="34" charset="0"/>
                <a:cs typeface="Tahoma" panose="020B0604030504040204" pitchFamily="34" charset="0"/>
              </a:rPr>
              <a:t>3. Tükenme</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15</a:t>
            </a:fld>
            <a:endParaRPr lang="tr-TR"/>
          </a:p>
        </p:txBody>
      </p:sp>
      <p:sp>
        <p:nvSpPr>
          <p:cNvPr id="7" name="2 Başlık">
            <a:extLst>
              <a:ext uri="{FF2B5EF4-FFF2-40B4-BE49-F238E27FC236}">
                <a16:creationId xmlns:a16="http://schemas.microsoft.com/office/drawing/2014/main" id="{9F96157F-E528-44CA-9298-807043895A9D}"/>
              </a:ext>
            </a:extLst>
          </p:cNvPr>
          <p:cNvSpPr txBox="1">
            <a:spLocks/>
          </p:cNvSpPr>
          <p:nvPr/>
        </p:nvSpPr>
        <p:spPr>
          <a:xfrm>
            <a:off x="539552" y="188640"/>
            <a:ext cx="8229600" cy="12192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STRESİN AŞAMALARI</a:t>
            </a:r>
          </a:p>
        </p:txBody>
      </p:sp>
    </p:spTree>
    <p:extLst>
      <p:ext uri="{BB962C8B-B14F-4D97-AF65-F5344CB8AC3E}">
        <p14:creationId xmlns:p14="http://schemas.microsoft.com/office/powerpoint/2010/main" val="119478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Alarm DÖNEMİ</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16</a:t>
            </a:fld>
            <a:endParaRPr lang="tr-TR"/>
          </a:p>
        </p:txBody>
      </p:sp>
      <p:sp>
        <p:nvSpPr>
          <p:cNvPr id="6" name="Metin kutusu 5">
            <a:extLst>
              <a:ext uri="{FF2B5EF4-FFF2-40B4-BE49-F238E27FC236}">
                <a16:creationId xmlns:a16="http://schemas.microsoft.com/office/drawing/2014/main" id="{9E0BB6CD-384F-4DC5-99C5-33FC0193F507}"/>
              </a:ext>
            </a:extLst>
          </p:cNvPr>
          <p:cNvSpPr txBox="1"/>
          <p:nvPr/>
        </p:nvSpPr>
        <p:spPr>
          <a:xfrm>
            <a:off x="1331640" y="1844824"/>
            <a:ext cx="6624736" cy="3894977"/>
          </a:xfrm>
          <a:prstGeom prst="rect">
            <a:avLst/>
          </a:prstGeom>
          <a:noFill/>
        </p:spPr>
        <p:txBody>
          <a:bodyPr wrap="square">
            <a:spAutoFit/>
          </a:bodyPr>
          <a:lstStyle/>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Göz bebekleri büyür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Yüz soluklaşır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Kalp atışı hızlanır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Damarlar büzülür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Soğuk ter akar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Kan şekeri yükselir</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 Mide asit salgılar</a:t>
            </a:r>
          </a:p>
        </p:txBody>
      </p:sp>
    </p:spTree>
    <p:extLst>
      <p:ext uri="{BB962C8B-B14F-4D97-AF65-F5344CB8AC3E}">
        <p14:creationId xmlns:p14="http://schemas.microsoft.com/office/powerpoint/2010/main" val="388979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611560" y="332656"/>
            <a:ext cx="8229600" cy="972344"/>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Direnme DÖNEMİ</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17</a:t>
            </a:fld>
            <a:endParaRPr lang="tr-TR"/>
          </a:p>
        </p:txBody>
      </p:sp>
      <p:sp>
        <p:nvSpPr>
          <p:cNvPr id="6" name="Metin kutusu 5">
            <a:extLst>
              <a:ext uri="{FF2B5EF4-FFF2-40B4-BE49-F238E27FC236}">
                <a16:creationId xmlns:a16="http://schemas.microsoft.com/office/drawing/2014/main" id="{E3E5F474-E484-4280-9BDE-7441AE351794}"/>
              </a:ext>
            </a:extLst>
          </p:cNvPr>
          <p:cNvSpPr txBox="1"/>
          <p:nvPr/>
        </p:nvSpPr>
        <p:spPr>
          <a:xfrm>
            <a:off x="755576" y="1412776"/>
            <a:ext cx="8064896" cy="3894977"/>
          </a:xfrm>
          <a:prstGeom prst="rect">
            <a:avLst/>
          </a:prstGeom>
          <a:noFill/>
        </p:spPr>
        <p:txBody>
          <a:bodyPr wrap="square">
            <a:spAutoFit/>
          </a:bodyPr>
          <a:lstStyle/>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 İlk belirtiler ortadan kalkar </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Organizma direnirse stres alt edilebilir </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Aksi halde gerilim savunmayı zayıflatır ve tükenme aşamasına gelinir</a:t>
            </a:r>
          </a:p>
        </p:txBody>
      </p:sp>
    </p:spTree>
    <p:extLst>
      <p:ext uri="{BB962C8B-B14F-4D97-AF65-F5344CB8AC3E}">
        <p14:creationId xmlns:p14="http://schemas.microsoft.com/office/powerpoint/2010/main" val="246698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Tükenme DÖNEMİ (Çöküntü)</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18</a:t>
            </a:fld>
            <a:endParaRPr lang="tr-TR"/>
          </a:p>
        </p:txBody>
      </p:sp>
      <p:sp>
        <p:nvSpPr>
          <p:cNvPr id="6" name="Metin kutusu 5">
            <a:extLst>
              <a:ext uri="{FF2B5EF4-FFF2-40B4-BE49-F238E27FC236}">
                <a16:creationId xmlns:a16="http://schemas.microsoft.com/office/drawing/2014/main" id="{09748CD1-C912-4C4C-AE18-FCE9FFEFD93F}"/>
              </a:ext>
            </a:extLst>
          </p:cNvPr>
          <p:cNvSpPr txBox="1"/>
          <p:nvPr/>
        </p:nvSpPr>
        <p:spPr>
          <a:xfrm>
            <a:off x="899592" y="2420888"/>
            <a:ext cx="7632848" cy="1678986"/>
          </a:xfrm>
          <a:prstGeom prst="rect">
            <a:avLst/>
          </a:prstGeom>
          <a:noFill/>
        </p:spPr>
        <p:txBody>
          <a:bodyPr wrap="square">
            <a:spAutoFit/>
          </a:bodyPr>
          <a:lstStyle/>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Stres uzun süreli olduğunda vücut tükenir</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 Savunma sistemi zayıflar</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 • Organik ve ruhsal hastalıklar ortaya çıkar</a:t>
            </a:r>
          </a:p>
        </p:txBody>
      </p:sp>
    </p:spTree>
    <p:extLst>
      <p:ext uri="{BB962C8B-B14F-4D97-AF65-F5344CB8AC3E}">
        <p14:creationId xmlns:p14="http://schemas.microsoft.com/office/powerpoint/2010/main" val="113008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04664"/>
            <a:ext cx="7920880" cy="121920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Strese Sebep Olan Faktörler(Stresörler)</a:t>
            </a:r>
          </a:p>
        </p:txBody>
      </p:sp>
      <p:sp>
        <p:nvSpPr>
          <p:cNvPr id="3" name="İçerik Yer Tutucusu 2"/>
          <p:cNvSpPr>
            <a:spLocks noGrp="1"/>
          </p:cNvSpPr>
          <p:nvPr>
            <p:ph idx="1"/>
          </p:nvPr>
        </p:nvSpPr>
        <p:spPr>
          <a:xfrm>
            <a:off x="683568" y="2276872"/>
            <a:ext cx="7920880" cy="3345235"/>
          </a:xfrm>
        </p:spPr>
        <p:txBody>
          <a:bodyPr>
            <a:normAutofit/>
          </a:bodyPr>
          <a:lstStyle/>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 durup dururken ya da kendiliğinden oluşan bir durum değildir. </a:t>
            </a: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Bireyde stres oluşturan etmenler </a:t>
            </a:r>
            <a:r>
              <a:rPr lang="tr-TR" sz="2400" b="1" dirty="0">
                <a:solidFill>
                  <a:schemeClr val="tx1"/>
                </a:solidFill>
                <a:latin typeface="Tahoma" panose="020B0604030504040204" pitchFamily="34" charset="0"/>
                <a:ea typeface="Tahoma" panose="020B0604030504040204" pitchFamily="34" charset="0"/>
                <a:cs typeface="Tahoma" panose="020B0604030504040204" pitchFamily="34" charset="0"/>
              </a:rPr>
              <a:t>STRESÖR </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olarak tanımlanmaktadır.  </a:t>
            </a: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72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75656" y="764704"/>
            <a:ext cx="5829300" cy="857250"/>
          </a:xfrm>
        </p:spPr>
        <p:txBody>
          <a:bodyPr/>
          <a:lstStyle/>
          <a:p>
            <a:pPr algn="ctr"/>
            <a:r>
              <a:rPr lang="tr-TR" sz="3600" b="1" dirty="0">
                <a:solidFill>
                  <a:srgbClr val="FF0000"/>
                </a:solidFill>
                <a:latin typeface="Calibri" panose="020F0502020204030204" pitchFamily="34" charset="0"/>
                <a:cs typeface="Calibri" panose="020F0502020204030204" pitchFamily="34" charset="0"/>
              </a:rPr>
              <a:t>BANU YÜKSEL</a:t>
            </a:r>
            <a:endParaRPr lang="en-AU" sz="3600" b="1" dirty="0">
              <a:solidFill>
                <a:srgbClr val="FF0000"/>
              </a:solidFill>
              <a:latin typeface="Calibri" panose="020F0502020204030204" pitchFamily="34" charset="0"/>
              <a:cs typeface="Calibri" panose="020F0502020204030204" pitchFamily="34" charset="0"/>
            </a:endParaRPr>
          </a:p>
        </p:txBody>
      </p:sp>
      <p:sp>
        <p:nvSpPr>
          <p:cNvPr id="23557" name="Dikdörtgen 1"/>
          <p:cNvSpPr>
            <a:spLocks noChangeArrowheads="1"/>
          </p:cNvSpPr>
          <p:nvPr/>
        </p:nvSpPr>
        <p:spPr bwMode="auto">
          <a:xfrm>
            <a:off x="899592" y="1484784"/>
            <a:ext cx="756084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1975 İstanbul</a:t>
            </a:r>
          </a:p>
          <a:p>
            <a:pPr>
              <a:spcBef>
                <a:spcPct val="0"/>
              </a:spcBef>
            </a:pPr>
            <a:r>
              <a:rPr lang="it-IT" sz="2200" dirty="0">
                <a:latin typeface="Tahoma" panose="020B0604030504040204" pitchFamily="34" charset="0"/>
                <a:ea typeface="Tahoma" panose="020B0604030504040204" pitchFamily="34" charset="0"/>
                <a:cs typeface="Tahoma" panose="020B0604030504040204" pitchFamily="34" charset="0"/>
              </a:rPr>
              <a:t>ISO 9001 Baş Denetçisi </a:t>
            </a:r>
            <a:endParaRPr lang="tr-TR" sz="2200" dirty="0">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it-IT" sz="2200" dirty="0">
                <a:latin typeface="Tahoma" panose="020B0604030504040204" pitchFamily="34" charset="0"/>
                <a:ea typeface="Tahoma" panose="020B0604030504040204" pitchFamily="34" charset="0"/>
                <a:cs typeface="Tahoma" panose="020B0604030504040204" pitchFamily="34" charset="0"/>
              </a:rPr>
              <a:t>ISO 10002 Baş Denetçisi</a:t>
            </a:r>
            <a:endParaRPr lang="tr-TR" sz="2200" dirty="0">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IATF 16949:2016 İç Denetçisi </a:t>
            </a:r>
          </a:p>
          <a:p>
            <a:pPr>
              <a:spcBef>
                <a:spcPct val="0"/>
              </a:spcBef>
            </a:pPr>
            <a:r>
              <a:rPr lang="it-IT" sz="2200" dirty="0">
                <a:latin typeface="Tahoma" panose="020B0604030504040204" pitchFamily="34" charset="0"/>
                <a:ea typeface="Tahoma" panose="020B0604030504040204" pitchFamily="34" charset="0"/>
                <a:cs typeface="Tahoma" panose="020B0604030504040204" pitchFamily="34" charset="0"/>
              </a:rPr>
              <a:t>TOBB Oda Borsa Akreditasyon Sistemi Danışmanı</a:t>
            </a:r>
            <a:r>
              <a:rPr lang="tr-TR" sz="2200" dirty="0">
                <a:latin typeface="Tahoma" panose="020B0604030504040204" pitchFamily="34" charset="0"/>
                <a:ea typeface="Tahoma" panose="020B0604030504040204" pitchFamily="34" charset="0"/>
                <a:cs typeface="Tahoma" panose="020B0604030504040204" pitchFamily="34" charset="0"/>
              </a:rPr>
              <a:t>&amp;Eğitmeni</a:t>
            </a: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Entegre Yönetim Sistemleri </a:t>
            </a:r>
            <a:r>
              <a:rPr lang="tr-TR" sz="2200" dirty="0" err="1">
                <a:latin typeface="Tahoma" panose="020B0604030504040204" pitchFamily="34" charset="0"/>
                <a:ea typeface="Tahoma" panose="020B0604030504040204" pitchFamily="34" charset="0"/>
                <a:cs typeface="Tahoma" panose="020B0604030504040204" pitchFamily="34" charset="0"/>
              </a:rPr>
              <a:t>Danışmanı&amp;Eğitmeni</a:t>
            </a:r>
            <a:r>
              <a:rPr lang="tr-TR" sz="2200" dirty="0">
                <a:latin typeface="Tahoma" panose="020B0604030504040204" pitchFamily="34" charset="0"/>
                <a:ea typeface="Tahoma" panose="020B0604030504040204" pitchFamily="34" charset="0"/>
                <a:cs typeface="Tahoma" panose="020B0604030504040204" pitchFamily="34" charset="0"/>
              </a:rPr>
              <a:t> (ISO 9001,ISO </a:t>
            </a:r>
            <a:br>
              <a:rPr lang="tr-TR" sz="2200" dirty="0">
                <a:latin typeface="Tahoma" panose="020B0604030504040204" pitchFamily="34" charset="0"/>
                <a:ea typeface="Tahoma" panose="020B0604030504040204" pitchFamily="34" charset="0"/>
                <a:cs typeface="Tahoma" panose="020B0604030504040204" pitchFamily="34" charset="0"/>
              </a:rPr>
            </a:br>
            <a:r>
              <a:rPr lang="tr-TR" sz="2200" dirty="0">
                <a:latin typeface="Tahoma" panose="020B0604030504040204" pitchFamily="34" charset="0"/>
                <a:ea typeface="Tahoma" panose="020B0604030504040204" pitchFamily="34" charset="0"/>
                <a:cs typeface="Tahoma" panose="020B0604030504040204" pitchFamily="34" charset="0"/>
              </a:rPr>
              <a:t>10002,ISO 45001,ISO 14001,ISO 17025,IATF 16949) </a:t>
            </a: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Stratejik Planlama </a:t>
            </a:r>
            <a:r>
              <a:rPr lang="tr-TR" sz="2200" dirty="0" err="1">
                <a:latin typeface="Tahoma" panose="020B0604030504040204" pitchFamily="34" charset="0"/>
                <a:ea typeface="Tahoma" panose="020B0604030504040204" pitchFamily="34" charset="0"/>
                <a:cs typeface="Tahoma" panose="020B0604030504040204" pitchFamily="34" charset="0"/>
              </a:rPr>
              <a:t>Danışmanı&amp;Eğitmeni</a:t>
            </a:r>
            <a:endParaRPr lang="tr-TR" sz="2200" dirty="0">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Kurumsal Yönetim Danışmanı</a:t>
            </a: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YÖK Kalite Yönetmeliği ve Kamu İç Kontrol Standardı </a:t>
            </a:r>
            <a:r>
              <a:rPr lang="tr-TR" sz="2200" dirty="0" err="1">
                <a:latin typeface="Tahoma" panose="020B0604030504040204" pitchFamily="34" charset="0"/>
                <a:ea typeface="Tahoma" panose="020B0604030504040204" pitchFamily="34" charset="0"/>
                <a:cs typeface="Tahoma" panose="020B0604030504040204" pitchFamily="34" charset="0"/>
              </a:rPr>
              <a:t>Danışmanı&amp;Eğitmeni</a:t>
            </a:r>
            <a:r>
              <a:rPr lang="tr-TR" sz="2200" dirty="0">
                <a:latin typeface="Tahoma" panose="020B0604030504040204" pitchFamily="34" charset="0"/>
                <a:ea typeface="Tahoma" panose="020B0604030504040204" pitchFamily="34" charset="0"/>
                <a:cs typeface="Tahoma" panose="020B0604030504040204" pitchFamily="34" charset="0"/>
              </a:rPr>
              <a:t> </a:t>
            </a: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Kurumsal/Kişisel Gelişim Eğitimleri Uzmanı </a:t>
            </a:r>
          </a:p>
          <a:p>
            <a:pPr>
              <a:spcBef>
                <a:spcPct val="0"/>
              </a:spcBef>
            </a:pPr>
            <a:r>
              <a:rPr lang="tr-TR" sz="2200" dirty="0">
                <a:latin typeface="Tahoma" panose="020B0604030504040204" pitchFamily="34" charset="0"/>
                <a:ea typeface="Tahoma" panose="020B0604030504040204" pitchFamily="34" charset="0"/>
                <a:cs typeface="Tahoma" panose="020B0604030504040204" pitchFamily="34" charset="0"/>
              </a:rPr>
              <a:t>Yazar </a:t>
            </a:r>
          </a:p>
        </p:txBody>
      </p:sp>
      <p:sp>
        <p:nvSpPr>
          <p:cNvPr id="8" name="Textfeld 7"/>
          <p:cNvSpPr txBox="1"/>
          <p:nvPr/>
        </p:nvSpPr>
        <p:spPr>
          <a:xfrm rot="16200000">
            <a:off x="-2368233" y="3236894"/>
            <a:ext cx="5163242" cy="403955"/>
          </a:xfrm>
          <a:prstGeom prst="rect">
            <a:avLst/>
          </a:prstGeom>
          <a:solidFill>
            <a:srgbClr val="C30014"/>
          </a:solidFill>
        </p:spPr>
        <p:txBody>
          <a:bodyPr wrap="square" lIns="91438" tIns="45719" rIns="91438" bIns="45719" rtlCol="0">
            <a:spAutoFit/>
          </a:bodyPr>
          <a:lstStyle/>
          <a:p>
            <a:r>
              <a:rPr lang="de-AT" sz="1350" dirty="0">
                <a:solidFill>
                  <a:schemeClr val="bg1"/>
                </a:solidFill>
                <a:latin typeface="Helvetica Neue"/>
                <a:cs typeface="Helvetica Neue"/>
              </a:rPr>
              <a:t>   </a:t>
            </a:r>
            <a:r>
              <a:rPr lang="de-AT" sz="2025" spc="70" dirty="0">
                <a:solidFill>
                  <a:schemeClr val="bg1"/>
                </a:solidFill>
                <a:latin typeface="Helvetica Neue"/>
                <a:cs typeface="Helvetica Neue"/>
              </a:rPr>
              <a:t>TÜV AUSTRIA GRUPPE</a:t>
            </a:r>
          </a:p>
        </p:txBody>
      </p:sp>
    </p:spTree>
    <p:extLst>
      <p:ext uri="{BB962C8B-B14F-4D97-AF65-F5344CB8AC3E}">
        <p14:creationId xmlns:p14="http://schemas.microsoft.com/office/powerpoint/2010/main" val="2721228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1.Çevresel </a:t>
            </a:r>
            <a:r>
              <a:rPr lang="tr-TR"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StreSÖRLER</a:t>
            </a:r>
            <a:endPar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04ECD55E-EB9C-4683-906F-E88AF1603CFC}" type="slidenum">
              <a:rPr lang="tr-TR" smtClean="0"/>
              <a:pPr/>
              <a:t>20</a:t>
            </a:fld>
            <a:endParaRPr lang="tr-TR"/>
          </a:p>
        </p:txBody>
      </p:sp>
      <p:sp>
        <p:nvSpPr>
          <p:cNvPr id="6" name="Metin kutusu 5">
            <a:extLst>
              <a:ext uri="{FF2B5EF4-FFF2-40B4-BE49-F238E27FC236}">
                <a16:creationId xmlns:a16="http://schemas.microsoft.com/office/drawing/2014/main" id="{DBAB0D92-BCAD-4C76-81DF-EE8003041ADA}"/>
              </a:ext>
            </a:extLst>
          </p:cNvPr>
          <p:cNvSpPr txBox="1"/>
          <p:nvPr/>
        </p:nvSpPr>
        <p:spPr>
          <a:xfrm>
            <a:off x="4355976" y="1844824"/>
            <a:ext cx="4320480" cy="3046988"/>
          </a:xfrm>
          <a:prstGeom prst="rect">
            <a:avLst/>
          </a:prstGeom>
          <a:noFill/>
        </p:spPr>
        <p:txBody>
          <a:bodyPr wrap="square">
            <a:spAutoFit/>
          </a:bodyPr>
          <a:lstStyle/>
          <a:p>
            <a:endParaRPr lang="tr-TR" sz="24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lphaLcPeriod"/>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Fiziksel Faktörler</a:t>
            </a:r>
          </a:p>
          <a:p>
            <a:pPr marL="514350" indent="-514350">
              <a:buFont typeface="+mj-lt"/>
              <a:buAutoNum type="alphaLcPeriod"/>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Sosyal ve Ekonomik Sorunlar </a:t>
            </a:r>
          </a:p>
          <a:p>
            <a:pPr marL="514350" indent="-514350">
              <a:buFont typeface="+mj-lt"/>
              <a:buAutoNum type="alphaLcPeriod"/>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Politik Belirsizlikler</a:t>
            </a:r>
          </a:p>
          <a:p>
            <a:pPr marL="514350" indent="-514350">
              <a:buFont typeface="+mj-lt"/>
              <a:buAutoNum type="alphaLcPeriod"/>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Teknolojik Yenilikler(Çok Hızlı Değişim)</a:t>
            </a:r>
          </a:p>
          <a:p>
            <a:pPr marL="514350" indent="-514350">
              <a:buFont typeface="+mj-lt"/>
              <a:buAutoNum type="alphaLcPeriod"/>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 </a:t>
            </a:r>
            <a:r>
              <a:rPr lang="tr-TR" sz="2400" dirty="0">
                <a:latin typeface="Tahoma" panose="020B0604030504040204" pitchFamily="34" charset="0"/>
                <a:ea typeface="Tahoma" panose="020B0604030504040204" pitchFamily="34" charset="0"/>
                <a:cs typeface="Tahoma" panose="020B0604030504040204" pitchFamily="34" charset="0"/>
              </a:rPr>
              <a:t>S</a:t>
            </a: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osyolojik Değişiklikler </a:t>
            </a:r>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64B4F492-7F38-4619-A718-B1AC34027165}"/>
              </a:ext>
            </a:extLst>
          </p:cNvPr>
          <p:cNvPicPr>
            <a:picLocks noChangeAspect="1"/>
          </p:cNvPicPr>
          <p:nvPr/>
        </p:nvPicPr>
        <p:blipFill>
          <a:blip r:embed="rId2"/>
          <a:stretch>
            <a:fillRect/>
          </a:stretch>
        </p:blipFill>
        <p:spPr>
          <a:xfrm>
            <a:off x="683569" y="1412776"/>
            <a:ext cx="3528392" cy="4608512"/>
          </a:xfrm>
          <a:prstGeom prst="rect">
            <a:avLst/>
          </a:prstGeom>
        </p:spPr>
      </p:pic>
    </p:spTree>
    <p:extLst>
      <p:ext uri="{BB962C8B-B14F-4D97-AF65-F5344CB8AC3E}">
        <p14:creationId xmlns:p14="http://schemas.microsoft.com/office/powerpoint/2010/main" val="257893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938758" y="382385"/>
            <a:ext cx="7633742" cy="1030391"/>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1a.Fiziksel faktörler</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21</a:t>
            </a:fld>
            <a:endParaRPr lang="tr-TR"/>
          </a:p>
        </p:txBody>
      </p:sp>
      <p:sp>
        <p:nvSpPr>
          <p:cNvPr id="6" name="Metin kutusu 5">
            <a:extLst>
              <a:ext uri="{FF2B5EF4-FFF2-40B4-BE49-F238E27FC236}">
                <a16:creationId xmlns:a16="http://schemas.microsoft.com/office/drawing/2014/main" id="{DBAB0D92-BCAD-4C76-81DF-EE8003041ADA}"/>
              </a:ext>
            </a:extLst>
          </p:cNvPr>
          <p:cNvSpPr txBox="1"/>
          <p:nvPr/>
        </p:nvSpPr>
        <p:spPr>
          <a:xfrm>
            <a:off x="4644008" y="2132856"/>
            <a:ext cx="4176464" cy="2308324"/>
          </a:xfrm>
          <a:prstGeom prst="rect">
            <a:avLst/>
          </a:prstGeom>
          <a:noFill/>
        </p:spPr>
        <p:txBody>
          <a:bodyPr wrap="square">
            <a:spAutoFit/>
          </a:bodyPr>
          <a:lstStyle/>
          <a:p>
            <a:pPr algn="ctr"/>
            <a:r>
              <a:rPr lang="tr-TR" sz="24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Ortamın çok soğuk, sıcak, havasız, aydınlık, karanlık, kokulu, nemli,</a:t>
            </a:r>
          </a:p>
          <a:p>
            <a:pPr algn="ctr"/>
            <a:r>
              <a:rPr lang="tr-TR" sz="24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gürültülü, sess</a:t>
            </a:r>
            <a:r>
              <a:rPr lang="tr-TR" sz="2400" dirty="0">
                <a:solidFill>
                  <a:srgbClr val="000000"/>
                </a:solidFill>
                <a:latin typeface="Tahoma" panose="020B0604030504040204" pitchFamily="34" charset="0"/>
                <a:ea typeface="Tahoma" panose="020B0604030504040204" pitchFamily="34" charset="0"/>
                <a:cs typeface="Tahoma" panose="020B0604030504040204" pitchFamily="34" charset="0"/>
              </a:rPr>
              <a:t>i</a:t>
            </a:r>
            <a:r>
              <a:rPr lang="tr-TR" sz="24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z</a:t>
            </a:r>
            <a:r>
              <a:rPr lang="tr-TR" sz="2400" dirty="0">
                <a:solidFill>
                  <a:srgbClr val="000000"/>
                </a:solidFill>
                <a:latin typeface="Tahoma" panose="020B0604030504040204" pitchFamily="34" charset="0"/>
                <a:ea typeface="Tahoma" panose="020B0604030504040204" pitchFamily="34" charset="0"/>
                <a:cs typeface="Tahoma" panose="020B0604030504040204" pitchFamily="34" charset="0"/>
              </a:rPr>
              <a:t> vb.. olması</a:t>
            </a:r>
          </a:p>
          <a:p>
            <a:pPr algn="ctr"/>
            <a:endParaRPr lang="tr-TR" sz="24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endParaRPr lang="tr-TR" sz="24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A5C5A9A4-B6BA-4A61-8F95-C3D4DA81C8A2}"/>
              </a:ext>
            </a:extLst>
          </p:cNvPr>
          <p:cNvPicPr>
            <a:picLocks noChangeAspect="1"/>
          </p:cNvPicPr>
          <p:nvPr/>
        </p:nvPicPr>
        <p:blipFill>
          <a:blip r:embed="rId2"/>
          <a:stretch>
            <a:fillRect/>
          </a:stretch>
        </p:blipFill>
        <p:spPr>
          <a:xfrm>
            <a:off x="827584" y="1628800"/>
            <a:ext cx="3733606" cy="4536504"/>
          </a:xfrm>
          <a:prstGeom prst="rect">
            <a:avLst/>
          </a:prstGeom>
        </p:spPr>
      </p:pic>
    </p:spTree>
    <p:extLst>
      <p:ext uri="{BB962C8B-B14F-4D97-AF65-F5344CB8AC3E}">
        <p14:creationId xmlns:p14="http://schemas.microsoft.com/office/powerpoint/2010/main" val="288191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21920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1b. Ekonomik Stres Faktörleri</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27584" y="1772816"/>
            <a:ext cx="7941568" cy="4572000"/>
          </a:xfrm>
        </p:spPr>
        <p:txBody>
          <a:bodyPr>
            <a:normAutofit/>
          </a:bodyPr>
          <a:lstStyle/>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Gelir-Gider Dengesizliği</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Yapılan Zamlar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Dövizin Yükselişi</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Krediler</a:t>
            </a: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149080"/>
            <a:ext cx="4824536" cy="263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8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8085584" cy="121920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1C.politik belirsizlikler</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5" name="İçerik Yer Tutucusu 4">
            <a:extLst>
              <a:ext uri="{FF2B5EF4-FFF2-40B4-BE49-F238E27FC236}">
                <a16:creationId xmlns:a16="http://schemas.microsoft.com/office/drawing/2014/main" id="{5DA842CC-7DF7-4665-A394-3A554EBFC7FE}"/>
              </a:ext>
            </a:extLst>
          </p:cNvPr>
          <p:cNvSpPr>
            <a:spLocks noGrp="1"/>
          </p:cNvSpPr>
          <p:nvPr>
            <p:ph idx="1"/>
          </p:nvPr>
        </p:nvSpPr>
        <p:spPr>
          <a:xfrm>
            <a:off x="899592" y="1844824"/>
            <a:ext cx="7633742" cy="1359021"/>
          </a:xfrm>
        </p:spPr>
        <p:txBody>
          <a:bodyPr>
            <a:normAutofit/>
          </a:bodyPr>
          <a:lstStyle/>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Yerel ve Ulusal Seçimler</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Uluslararası Krizler </a:t>
            </a: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CCDE11FF-16EF-461F-8BDB-59271A76D7C9}"/>
              </a:ext>
            </a:extLst>
          </p:cNvPr>
          <p:cNvPicPr>
            <a:picLocks noChangeAspect="1"/>
          </p:cNvPicPr>
          <p:nvPr/>
        </p:nvPicPr>
        <p:blipFill>
          <a:blip r:embed="rId2"/>
          <a:stretch>
            <a:fillRect/>
          </a:stretch>
        </p:blipFill>
        <p:spPr>
          <a:xfrm>
            <a:off x="2483768" y="3573016"/>
            <a:ext cx="4320480" cy="2906222"/>
          </a:xfrm>
          <a:prstGeom prst="rect">
            <a:avLst/>
          </a:prstGeom>
        </p:spPr>
      </p:pic>
    </p:spTree>
    <p:extLst>
      <p:ext uri="{BB962C8B-B14F-4D97-AF65-F5344CB8AC3E}">
        <p14:creationId xmlns:p14="http://schemas.microsoft.com/office/powerpoint/2010/main" val="3121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8085584" cy="1728192"/>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1D.</a:t>
            </a:r>
            <a:r>
              <a:rPr lang="tr-TR" sz="4000" i="0" u="none" strike="noStrike" baseline="0" dirty="0">
                <a:latin typeface="Tahoma" panose="020B0604030504040204" pitchFamily="34" charset="0"/>
                <a:ea typeface="Tahoma" panose="020B0604030504040204" pitchFamily="34" charset="0"/>
                <a:cs typeface="Tahoma" panose="020B0604030504040204" pitchFamily="34" charset="0"/>
              </a:rPr>
              <a:t> </a:t>
            </a:r>
            <a:r>
              <a:rPr lang="tr-TR" sz="4000" b="1" i="0" u="none" strike="noStrike" baseline="0" dirty="0">
                <a:solidFill>
                  <a:srgbClr val="FF0000"/>
                </a:solidFill>
                <a:latin typeface="Tahoma" panose="020B0604030504040204" pitchFamily="34" charset="0"/>
                <a:ea typeface="Tahoma" panose="020B0604030504040204" pitchFamily="34" charset="0"/>
                <a:cs typeface="Tahoma" panose="020B0604030504040204" pitchFamily="34" charset="0"/>
              </a:rPr>
              <a:t>Teknolojik Yenilikler(Çok Hızlı Değişim)</a:t>
            </a:r>
            <a:br>
              <a:rPr lang="tr-TR" sz="4000" b="1" i="0" u="none" strike="noStrike" baseline="0" dirty="0">
                <a:solidFill>
                  <a:srgbClr val="FF0000"/>
                </a:solidFill>
                <a:latin typeface="Tahoma" panose="020B0604030504040204" pitchFamily="34" charset="0"/>
                <a:ea typeface="Tahoma" panose="020B0604030504040204" pitchFamily="34" charset="0"/>
                <a:cs typeface="Tahoma" panose="020B0604030504040204" pitchFamily="34" charset="0"/>
              </a:rPr>
            </a:b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5" name="İçerik Yer Tutucusu 4">
            <a:extLst>
              <a:ext uri="{FF2B5EF4-FFF2-40B4-BE49-F238E27FC236}">
                <a16:creationId xmlns:a16="http://schemas.microsoft.com/office/drawing/2014/main" id="{5DA842CC-7DF7-4665-A394-3A554EBFC7FE}"/>
              </a:ext>
            </a:extLst>
          </p:cNvPr>
          <p:cNvSpPr>
            <a:spLocks noGrp="1"/>
          </p:cNvSpPr>
          <p:nvPr>
            <p:ph idx="1"/>
          </p:nvPr>
        </p:nvSpPr>
        <p:spPr>
          <a:xfrm>
            <a:off x="971600" y="2420888"/>
            <a:ext cx="7633742" cy="1359021"/>
          </a:xfrm>
        </p:spPr>
        <p:txBody>
          <a:bodyPr>
            <a:noAutofit/>
          </a:bodyPr>
          <a:lstStyle/>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Sosyal Medya</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Teknolojik Ekipman Kullanımı</a:t>
            </a: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Tüketici Kullanımlı Yazılımlar</a:t>
            </a: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4C57650A-33E3-495D-946D-5800BC064F5C}"/>
              </a:ext>
            </a:extLst>
          </p:cNvPr>
          <p:cNvPicPr>
            <a:picLocks noChangeAspect="1"/>
          </p:cNvPicPr>
          <p:nvPr/>
        </p:nvPicPr>
        <p:blipFill>
          <a:blip r:embed="rId2"/>
          <a:stretch>
            <a:fillRect/>
          </a:stretch>
        </p:blipFill>
        <p:spPr>
          <a:xfrm>
            <a:off x="2771800" y="4077072"/>
            <a:ext cx="4320480" cy="2363216"/>
          </a:xfrm>
          <a:prstGeom prst="rect">
            <a:avLst/>
          </a:prstGeom>
        </p:spPr>
      </p:pic>
    </p:spTree>
    <p:extLst>
      <p:ext uri="{BB962C8B-B14F-4D97-AF65-F5344CB8AC3E}">
        <p14:creationId xmlns:p14="http://schemas.microsoft.com/office/powerpoint/2010/main" val="19923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852936"/>
            <a:ext cx="7869560" cy="1872208"/>
          </a:xfrm>
        </p:spPr>
        <p:txBody>
          <a:bodyPr>
            <a:norm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İşletmelerde çalışanları etkileyen çok sayıda stres kaynağı bulunmaktadır.</a:t>
            </a:r>
          </a:p>
          <a:p>
            <a:pPr marL="0" indent="0">
              <a:lnSpc>
                <a:spcPct val="150000"/>
              </a:lnSpc>
              <a:buNone/>
            </a:pPr>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8" name="Metin kutusu 7">
            <a:extLst>
              <a:ext uri="{FF2B5EF4-FFF2-40B4-BE49-F238E27FC236}">
                <a16:creationId xmlns:a16="http://schemas.microsoft.com/office/drawing/2014/main" id="{A964F453-0015-4A59-B8F7-6B954F990224}"/>
              </a:ext>
            </a:extLst>
          </p:cNvPr>
          <p:cNvSpPr txBox="1"/>
          <p:nvPr/>
        </p:nvSpPr>
        <p:spPr>
          <a:xfrm>
            <a:off x="1043608" y="476672"/>
            <a:ext cx="7416824" cy="1323439"/>
          </a:xfrm>
          <a:prstGeom prst="rect">
            <a:avLst/>
          </a:prstGeom>
          <a:noFill/>
        </p:spPr>
        <p:txBody>
          <a:bodyPr wrap="square">
            <a:spAutoFit/>
          </a:bodyPr>
          <a:lstStyle/>
          <a:p>
            <a:pPr marL="0" indent="0" algn="ctr">
              <a:buNone/>
            </a:pP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3.İş Hayatı İle İlgili Stres Faktörleri</a:t>
            </a:r>
          </a:p>
        </p:txBody>
      </p:sp>
    </p:spTree>
    <p:extLst>
      <p:ext uri="{BB962C8B-B14F-4D97-AF65-F5344CB8AC3E}">
        <p14:creationId xmlns:p14="http://schemas.microsoft.com/office/powerpoint/2010/main" val="17137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229600" cy="1224136"/>
          </a:xfrm>
        </p:spPr>
        <p:txBody>
          <a:bodyPr>
            <a:noAutofit/>
          </a:bodyPr>
          <a:lstStyle/>
          <a:p>
            <a:pPr marL="0" indent="0" algn="ctr">
              <a:buNone/>
            </a:pP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4.Bireysel ve Psikolojik Stres Faktörleri</a:t>
            </a:r>
          </a:p>
        </p:txBody>
      </p:sp>
      <p:sp>
        <p:nvSpPr>
          <p:cNvPr id="5" name="Metin kutusu 4">
            <a:extLst>
              <a:ext uri="{FF2B5EF4-FFF2-40B4-BE49-F238E27FC236}">
                <a16:creationId xmlns:a16="http://schemas.microsoft.com/office/drawing/2014/main" id="{EB73DD70-1D3A-4186-9703-296D63134F38}"/>
              </a:ext>
            </a:extLst>
          </p:cNvPr>
          <p:cNvSpPr txBox="1"/>
          <p:nvPr/>
        </p:nvSpPr>
        <p:spPr>
          <a:xfrm>
            <a:off x="827584" y="2492896"/>
            <a:ext cx="7992888" cy="3340979"/>
          </a:xfrm>
          <a:prstGeom prst="rect">
            <a:avLst/>
          </a:prstGeom>
          <a:noFill/>
        </p:spPr>
        <p:txBody>
          <a:bodyPr wrap="square">
            <a:sp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İnsanların kendileriyle ilgili bir takım bireysel ve psikolojik özelliklerinin de stres üzerinde etkili olabileceği unutulmamalıdır.  </a:t>
            </a:r>
          </a:p>
          <a:p>
            <a:pPr marL="0" indent="0" algn="ctr">
              <a:lnSpc>
                <a:spcPct val="150000"/>
              </a:lnSpc>
              <a:buNone/>
            </a:pPr>
            <a:endParaRPr lang="tr-TR" sz="24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Yaş, cinsiyet, algılama, tecrübe, inançlar, kişilik, genetik yapı, huy, karakter</a:t>
            </a:r>
          </a:p>
        </p:txBody>
      </p:sp>
    </p:spTree>
    <p:extLst>
      <p:ext uri="{BB962C8B-B14F-4D97-AF65-F5344CB8AC3E}">
        <p14:creationId xmlns:p14="http://schemas.microsoft.com/office/powerpoint/2010/main" val="149220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683568" y="332656"/>
            <a:ext cx="8229600" cy="814536"/>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Bireysel Stres Kaynakları</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27</a:t>
            </a:fld>
            <a:endParaRPr lang="tr-TR"/>
          </a:p>
        </p:txBody>
      </p:sp>
      <p:pic>
        <p:nvPicPr>
          <p:cNvPr id="3" name="Resim 2">
            <a:extLst>
              <a:ext uri="{FF2B5EF4-FFF2-40B4-BE49-F238E27FC236}">
                <a16:creationId xmlns:a16="http://schemas.microsoft.com/office/drawing/2014/main" id="{DB47426D-D86C-42BD-933B-4F5E59DAF70E}"/>
              </a:ext>
            </a:extLst>
          </p:cNvPr>
          <p:cNvPicPr>
            <a:picLocks noChangeAspect="1"/>
          </p:cNvPicPr>
          <p:nvPr/>
        </p:nvPicPr>
        <p:blipFill>
          <a:blip r:embed="rId2"/>
          <a:stretch>
            <a:fillRect/>
          </a:stretch>
        </p:blipFill>
        <p:spPr>
          <a:xfrm>
            <a:off x="755576" y="1700808"/>
            <a:ext cx="2760005" cy="4797152"/>
          </a:xfrm>
          <a:prstGeom prst="rect">
            <a:avLst/>
          </a:prstGeom>
        </p:spPr>
      </p:pic>
      <p:sp>
        <p:nvSpPr>
          <p:cNvPr id="7" name="Metin kutusu 6">
            <a:extLst>
              <a:ext uri="{FF2B5EF4-FFF2-40B4-BE49-F238E27FC236}">
                <a16:creationId xmlns:a16="http://schemas.microsoft.com/office/drawing/2014/main" id="{D71BCA2B-72AB-4258-9854-091C1AF092E8}"/>
              </a:ext>
            </a:extLst>
          </p:cNvPr>
          <p:cNvSpPr txBox="1"/>
          <p:nvPr/>
        </p:nvSpPr>
        <p:spPr>
          <a:xfrm>
            <a:off x="3707904" y="1916832"/>
            <a:ext cx="5112568" cy="4524315"/>
          </a:xfrm>
          <a:prstGeom prst="rect">
            <a:avLst/>
          </a:prstGeom>
          <a:noFill/>
        </p:spPr>
        <p:txBody>
          <a:bodyPr wrap="square">
            <a:spAutoFit/>
          </a:bodyPr>
          <a:lstStyle/>
          <a:p>
            <a:pPr marL="342900" indent="-342900">
              <a:buFont typeface="Arial" panose="020B0604020202020204" pitchFamily="34" charset="0"/>
              <a:buChar char="•"/>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Kişinin Toplumsal Yaşamda Çok Farklı Rollerinin Olması (Anne, baba, çalışan, arkadaş, eş, sevgili, komşu, kardeş…)</a:t>
            </a:r>
          </a:p>
          <a:p>
            <a:pPr marL="342900" indent="-342900">
              <a:buFont typeface="Arial" panose="020B0604020202020204" pitchFamily="34" charset="0"/>
              <a:buChar char="•"/>
            </a:pPr>
            <a:endParaRPr lang="tr-TR" sz="2400" i="0" u="none" strike="noStrike" baseline="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Kişilik</a:t>
            </a:r>
          </a:p>
          <a:p>
            <a:pPr marL="342900" indent="-342900">
              <a:buFont typeface="Arial" panose="020B0604020202020204" pitchFamily="34" charset="0"/>
              <a:buChar char="•"/>
            </a:pPr>
            <a:endParaRPr 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 Yaşam ve Kariyer Değişimleri</a:t>
            </a:r>
          </a:p>
          <a:p>
            <a:r>
              <a:rPr lang="tr-TR" sz="2400" i="0" u="none" strike="noStrike" baseline="0" dirty="0">
                <a:latin typeface="Tahoma" panose="020B0604030504040204" pitchFamily="34" charset="0"/>
                <a:ea typeface="Tahoma" panose="020B0604030504040204" pitchFamily="34" charset="0"/>
                <a:cs typeface="Tahoma" panose="020B0604030504040204" pitchFamily="34" charset="0"/>
              </a:rPr>
              <a:t> (Eş ölümü, boşanma, evlenme, hamilelik, baba olma, çocukların büyüme evreleri, iş değiştirme, önemli kişisel başarılar…) </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829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971600" y="260648"/>
            <a:ext cx="7571184" cy="1152128"/>
          </a:xfrm>
        </p:spPr>
        <p:txBody>
          <a:bodyPr>
            <a:noAutofit/>
          </a:bodyPr>
          <a:lstStyle/>
          <a:p>
            <a:pPr algn="ctr"/>
            <a:r>
              <a:rPr lang="tr-TR" sz="4000" b="1" dirty="0">
                <a:solidFill>
                  <a:srgbClr val="FF0000"/>
                </a:solidFill>
                <a:latin typeface="+mn-lt"/>
                <a:ea typeface="Tahoma" panose="020B0604030504040204" pitchFamily="34" charset="0"/>
                <a:cs typeface="Tahoma" panose="020B0604030504040204" pitchFamily="34" charset="0"/>
              </a:rPr>
              <a:t>Stres ve Bireysel Özellikler</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28</a:t>
            </a:fld>
            <a:endParaRPr lang="tr-TR"/>
          </a:p>
        </p:txBody>
      </p:sp>
      <p:pic>
        <p:nvPicPr>
          <p:cNvPr id="2" name="Resim 1">
            <a:extLst>
              <a:ext uri="{FF2B5EF4-FFF2-40B4-BE49-F238E27FC236}">
                <a16:creationId xmlns:a16="http://schemas.microsoft.com/office/drawing/2014/main" id="{D1F07B1B-0549-4B6E-8ECD-FA623EC2EE73}"/>
              </a:ext>
            </a:extLst>
          </p:cNvPr>
          <p:cNvPicPr>
            <a:picLocks noChangeAspect="1"/>
          </p:cNvPicPr>
          <p:nvPr/>
        </p:nvPicPr>
        <p:blipFill>
          <a:blip r:embed="rId2"/>
          <a:stretch>
            <a:fillRect/>
          </a:stretch>
        </p:blipFill>
        <p:spPr>
          <a:xfrm>
            <a:off x="683568" y="1628800"/>
            <a:ext cx="3661941" cy="4656945"/>
          </a:xfrm>
          <a:prstGeom prst="rect">
            <a:avLst/>
          </a:prstGeom>
          <a:ln>
            <a:solidFill>
              <a:schemeClr val="bg2">
                <a:lumMod val="20000"/>
                <a:lumOff val="80000"/>
              </a:schemeClr>
            </a:solidFill>
          </a:ln>
        </p:spPr>
      </p:pic>
      <p:sp>
        <p:nvSpPr>
          <p:cNvPr id="6" name="Metin kutusu 5">
            <a:extLst>
              <a:ext uri="{FF2B5EF4-FFF2-40B4-BE49-F238E27FC236}">
                <a16:creationId xmlns:a16="http://schemas.microsoft.com/office/drawing/2014/main" id="{E8AD4BC8-42DD-491C-BFFD-0207A33D5918}"/>
              </a:ext>
            </a:extLst>
          </p:cNvPr>
          <p:cNvSpPr txBox="1"/>
          <p:nvPr/>
        </p:nvSpPr>
        <p:spPr>
          <a:xfrm>
            <a:off x="4355976" y="1916832"/>
            <a:ext cx="4464496" cy="44489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Kişilik </a:t>
            </a:r>
          </a:p>
          <a:p>
            <a:pPr marL="285750" indent="-285750">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Kişinin cevaplayamadığı sorulara, belirsizliğe ve sorunlara tahammül seviyesi</a:t>
            </a:r>
          </a:p>
          <a:p>
            <a:pPr marL="285750" indent="-285750">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Değişimle baş edebilme becerisi</a:t>
            </a:r>
          </a:p>
          <a:p>
            <a:pPr marL="285750" indent="-285750">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Cinsiyet</a:t>
            </a:r>
          </a:p>
          <a:p>
            <a:pPr marL="285750" indent="-285750">
              <a:lnSpc>
                <a:spcPct val="150000"/>
              </a:lnSpc>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Zeka</a:t>
            </a:r>
          </a:p>
        </p:txBody>
      </p:sp>
    </p:spTree>
    <p:extLst>
      <p:ext uri="{BB962C8B-B14F-4D97-AF65-F5344CB8AC3E}">
        <p14:creationId xmlns:p14="http://schemas.microsoft.com/office/powerpoint/2010/main" val="332321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A ve B Tipi Kişilik</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29</a:t>
            </a:fld>
            <a:endParaRPr lang="tr-TR"/>
          </a:p>
        </p:txBody>
      </p:sp>
      <p:pic>
        <p:nvPicPr>
          <p:cNvPr id="2" name="Resim 1">
            <a:extLst>
              <a:ext uri="{FF2B5EF4-FFF2-40B4-BE49-F238E27FC236}">
                <a16:creationId xmlns:a16="http://schemas.microsoft.com/office/drawing/2014/main" id="{B1C9D8BC-553F-44A2-8624-A1F10DF24BFC}"/>
              </a:ext>
            </a:extLst>
          </p:cNvPr>
          <p:cNvPicPr>
            <a:picLocks noChangeAspect="1"/>
          </p:cNvPicPr>
          <p:nvPr/>
        </p:nvPicPr>
        <p:blipFill>
          <a:blip r:embed="rId2"/>
          <a:stretch>
            <a:fillRect/>
          </a:stretch>
        </p:blipFill>
        <p:spPr>
          <a:xfrm>
            <a:off x="1475656" y="1052736"/>
            <a:ext cx="6480720" cy="3132349"/>
          </a:xfrm>
          <a:prstGeom prst="rect">
            <a:avLst/>
          </a:prstGeom>
        </p:spPr>
      </p:pic>
      <p:sp>
        <p:nvSpPr>
          <p:cNvPr id="6" name="Metin kutusu 5">
            <a:extLst>
              <a:ext uri="{FF2B5EF4-FFF2-40B4-BE49-F238E27FC236}">
                <a16:creationId xmlns:a16="http://schemas.microsoft.com/office/drawing/2014/main" id="{BE3E8CE8-2F2C-4381-91CE-B873AB4CDE85}"/>
              </a:ext>
            </a:extLst>
          </p:cNvPr>
          <p:cNvSpPr txBox="1"/>
          <p:nvPr/>
        </p:nvSpPr>
        <p:spPr>
          <a:xfrm>
            <a:off x="683568" y="4581128"/>
            <a:ext cx="8208912" cy="1938992"/>
          </a:xfrm>
          <a:prstGeom prst="rect">
            <a:avLst/>
          </a:prstGeom>
          <a:noFill/>
        </p:spPr>
        <p:txBody>
          <a:bodyPr wrap="square">
            <a:sp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Strese dayanıklılık insandan insana değişebilir mi? </a:t>
            </a:r>
          </a:p>
          <a:p>
            <a:pPr algn="ctr"/>
            <a:r>
              <a:rPr lang="tr-TR" sz="2400" dirty="0">
                <a:latin typeface="Tahoma" panose="020B0604030504040204" pitchFamily="34" charset="0"/>
                <a:ea typeface="Tahoma" panose="020B0604030504040204" pitchFamily="34" charset="0"/>
                <a:cs typeface="Tahoma" panose="020B0604030504040204" pitchFamily="34" charset="0"/>
              </a:rPr>
              <a:t>Aynı olay karşısında bir kişinin stres düzeyi çok yüksekken bir diğerinin neden çok daha azdır? </a:t>
            </a:r>
          </a:p>
          <a:p>
            <a:pPr algn="ctr"/>
            <a:r>
              <a:rPr lang="tr-TR" sz="2400" dirty="0">
                <a:latin typeface="Tahoma" panose="020B0604030504040204" pitchFamily="34" charset="0"/>
                <a:ea typeface="Tahoma" panose="020B0604030504040204" pitchFamily="34" charset="0"/>
                <a:cs typeface="Tahoma" panose="020B0604030504040204" pitchFamily="34" charset="0"/>
              </a:rPr>
              <a:t>Bir birey zorluklar karşısında kısa sürede pes ederken neden bazılarının dayanıklılığı daha fazladır?</a:t>
            </a:r>
          </a:p>
        </p:txBody>
      </p:sp>
    </p:spTree>
    <p:extLst>
      <p:ext uri="{BB962C8B-B14F-4D97-AF65-F5344CB8AC3E}">
        <p14:creationId xmlns:p14="http://schemas.microsoft.com/office/powerpoint/2010/main" val="385214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19672" y="548680"/>
            <a:ext cx="5829300" cy="857250"/>
          </a:xfrm>
        </p:spPr>
        <p:txBody>
          <a:bodyPr/>
          <a:lstStyle/>
          <a:p>
            <a:pPr algn="ctr"/>
            <a:r>
              <a:rPr lang="tr-TR" sz="3600" b="1" dirty="0">
                <a:solidFill>
                  <a:srgbClr val="FF0000"/>
                </a:solidFill>
                <a:latin typeface="Calibri" panose="020F0502020204030204" pitchFamily="34" charset="0"/>
                <a:cs typeface="Calibri" panose="020F0502020204030204" pitchFamily="34" charset="0"/>
              </a:rPr>
              <a:t>BANU YÜKSEL</a:t>
            </a:r>
            <a:endParaRPr lang="en-AU" sz="3600" b="1" dirty="0">
              <a:solidFill>
                <a:srgbClr val="FF0000"/>
              </a:solidFill>
              <a:latin typeface="Calibri" panose="020F0502020204030204" pitchFamily="34" charset="0"/>
              <a:cs typeface="Calibri" panose="020F0502020204030204" pitchFamily="34" charset="0"/>
            </a:endParaRPr>
          </a:p>
        </p:txBody>
      </p:sp>
      <p:sp>
        <p:nvSpPr>
          <p:cNvPr id="2" name="Dikdörtgen 1"/>
          <p:cNvSpPr/>
          <p:nvPr/>
        </p:nvSpPr>
        <p:spPr>
          <a:xfrm>
            <a:off x="899592" y="1628800"/>
            <a:ext cx="8047475" cy="4493538"/>
          </a:xfrm>
          <a:prstGeom prst="rect">
            <a:avLst/>
          </a:prstGeom>
        </p:spPr>
        <p:txBody>
          <a:bodyPr wrap="square">
            <a:spAutoFit/>
          </a:bodyPr>
          <a:lstStyle/>
          <a:p>
            <a:pPr marL="257175" indent="-257175">
              <a:buFont typeface="Arial" panose="020B0604020202020204" pitchFamily="34" charset="0"/>
              <a:buChar char="•"/>
              <a:defRPr/>
            </a:pPr>
            <a:r>
              <a:rPr lang="tr-TR" sz="2200" b="1" dirty="0">
                <a:latin typeface="Tahoma" panose="020B0604030504040204" pitchFamily="34" charset="0"/>
                <a:ea typeface="Tahoma" panose="020B0604030504040204" pitchFamily="34" charset="0"/>
                <a:cs typeface="Tahoma" panose="020B0604030504040204" pitchFamily="34" charset="0"/>
              </a:rPr>
              <a:t>Uludağ Üniversitesi İİBF İşletme Lisans</a:t>
            </a:r>
          </a:p>
          <a:p>
            <a:pPr marL="257175" indent="-257175">
              <a:buFont typeface="Arial" panose="020B0604020202020204" pitchFamily="34" charset="0"/>
              <a:buChar char="•"/>
              <a:defRPr/>
            </a:pPr>
            <a:r>
              <a:rPr lang="tr-TR" sz="2200" b="1" dirty="0">
                <a:latin typeface="Tahoma" panose="020B0604030504040204" pitchFamily="34" charset="0"/>
                <a:ea typeface="Tahoma" panose="020B0604030504040204" pitchFamily="34" charset="0"/>
                <a:cs typeface="Tahoma" panose="020B0604030504040204" pitchFamily="34" charset="0"/>
              </a:rPr>
              <a:t>Yıldız Teknik Üniversitesi Sosyal Bilimler Enstitüsü Eğitim Yönetimi ve Denetimi Yüksek Lisans</a:t>
            </a:r>
          </a:p>
          <a:p>
            <a:pPr marL="257175" indent="-257175">
              <a:buFont typeface="Arial" panose="020B0604020202020204" pitchFamily="34" charset="0"/>
              <a:buChar char="•"/>
              <a:defRPr/>
            </a:pPr>
            <a:r>
              <a:rPr lang="tr-TR" sz="2200" b="1" dirty="0">
                <a:latin typeface="Tahoma" panose="020B0604030504040204" pitchFamily="34" charset="0"/>
                <a:ea typeface="Tahoma" panose="020B0604030504040204" pitchFamily="34" charset="0"/>
                <a:cs typeface="Tahoma" panose="020B0604030504040204" pitchFamily="34" charset="0"/>
              </a:rPr>
              <a:t>Anadolu Üniversitesi Aşçılık Yüksekokulu </a:t>
            </a:r>
          </a:p>
          <a:p>
            <a:pPr>
              <a:defRPr/>
            </a:pPr>
            <a:endParaRPr lang="tr-TR" sz="2200" dirty="0">
              <a:latin typeface="Tahoma" panose="020B0604030504040204" pitchFamily="34" charset="0"/>
              <a:ea typeface="Tahoma" panose="020B0604030504040204" pitchFamily="34" charset="0"/>
              <a:cs typeface="Tahoma" panose="020B0604030504040204" pitchFamily="34" charset="0"/>
            </a:endParaRPr>
          </a:p>
          <a:p>
            <a:pPr>
              <a:defRPr/>
            </a:pPr>
            <a:endParaRPr lang="tr-TR" sz="2200" dirty="0">
              <a:latin typeface="Tahoma" panose="020B0604030504040204" pitchFamily="34" charset="0"/>
              <a:ea typeface="Tahoma" panose="020B0604030504040204" pitchFamily="34" charset="0"/>
              <a:cs typeface="Tahoma" panose="020B0604030504040204" pitchFamily="34" charset="0"/>
            </a:endParaRPr>
          </a:p>
          <a:p>
            <a:pPr>
              <a:defRPr/>
            </a:pPr>
            <a:endParaRPr lang="tr-TR" sz="2200" dirty="0">
              <a:latin typeface="Tahoma" panose="020B0604030504040204" pitchFamily="34" charset="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tr-TR" sz="2200" dirty="0" err="1">
                <a:latin typeface="Tahoma" panose="020B0604030504040204" pitchFamily="34" charset="0"/>
                <a:ea typeface="Tahoma" panose="020B0604030504040204" pitchFamily="34" charset="0"/>
                <a:cs typeface="Tahoma" panose="020B0604030504040204" pitchFamily="34" charset="0"/>
              </a:rPr>
              <a:t>Conley</a:t>
            </a:r>
            <a:r>
              <a:rPr lang="tr-TR" sz="2200" dirty="0">
                <a:latin typeface="Tahoma" panose="020B0604030504040204" pitchFamily="34" charset="0"/>
                <a:ea typeface="Tahoma" panose="020B0604030504040204" pitchFamily="34" charset="0"/>
                <a:cs typeface="Tahoma" panose="020B0604030504040204" pitchFamily="34" charset="0"/>
              </a:rPr>
              <a:t> Üniversitesi İnsan Kaynakları Doktora </a:t>
            </a:r>
            <a:r>
              <a:rPr lang="tr-TR" sz="2200" b="1" i="1" dirty="0">
                <a:latin typeface="Tahoma" panose="020B0604030504040204" pitchFamily="34" charset="0"/>
                <a:ea typeface="Tahoma" panose="020B0604030504040204" pitchFamily="34" charset="0"/>
                <a:cs typeface="Tahoma" panose="020B0604030504040204" pitchFamily="34" charset="0"/>
              </a:rPr>
              <a:t>(devam)</a:t>
            </a:r>
          </a:p>
          <a:p>
            <a:pPr marL="257175" indent="-257175">
              <a:buFont typeface="Arial" panose="020B0604020202020204" pitchFamily="34" charset="0"/>
              <a:buChar char="•"/>
              <a:defRPr/>
            </a:pPr>
            <a:r>
              <a:rPr lang="tr-TR" sz="2200" i="1" dirty="0">
                <a:latin typeface="Tahoma" panose="020B0604030504040204" pitchFamily="34" charset="0"/>
                <a:ea typeface="Tahoma" panose="020B0604030504040204" pitchFamily="34" charset="0"/>
                <a:cs typeface="Tahoma" panose="020B0604030504040204" pitchFamily="34" charset="0"/>
              </a:rPr>
              <a:t>Mersin Üniversitesi Kadın Araştırmaları Anabilim Dalı Yüksek Lisans </a:t>
            </a:r>
            <a:r>
              <a:rPr lang="tr-TR" sz="2200" b="1" i="1" dirty="0">
                <a:latin typeface="Tahoma" panose="020B0604030504040204" pitchFamily="34" charset="0"/>
                <a:ea typeface="Tahoma" panose="020B0604030504040204" pitchFamily="34" charset="0"/>
                <a:cs typeface="Tahoma" panose="020B0604030504040204" pitchFamily="34" charset="0"/>
              </a:rPr>
              <a:t>(devam)</a:t>
            </a:r>
          </a:p>
          <a:p>
            <a:pPr marL="257175" indent="-257175">
              <a:buFont typeface="Arial" panose="020B0604020202020204" pitchFamily="34" charset="0"/>
              <a:buChar char="•"/>
              <a:defRPr/>
            </a:pPr>
            <a:r>
              <a:rPr lang="tr-TR" sz="2200" i="1" dirty="0">
                <a:latin typeface="Tahoma" panose="020B0604030504040204" pitchFamily="34" charset="0"/>
                <a:ea typeface="Tahoma" panose="020B0604030504040204" pitchFamily="34" charset="0"/>
                <a:cs typeface="Tahoma" panose="020B0604030504040204" pitchFamily="34" charset="0"/>
              </a:rPr>
              <a:t>İstanbul Üniversitesi Sosyoloji  Lisans </a:t>
            </a:r>
            <a:r>
              <a:rPr lang="tr-TR" sz="2200" b="1" i="1" dirty="0">
                <a:latin typeface="Tahoma" panose="020B0604030504040204" pitchFamily="34" charset="0"/>
                <a:ea typeface="Tahoma" panose="020B0604030504040204" pitchFamily="34" charset="0"/>
                <a:cs typeface="Tahoma" panose="020B0604030504040204" pitchFamily="34" charset="0"/>
              </a:rPr>
              <a:t>(devam)</a:t>
            </a:r>
          </a:p>
          <a:p>
            <a:pPr marL="257175" indent="-257175">
              <a:buFont typeface="Arial" panose="020B0604020202020204" pitchFamily="34" charset="0"/>
              <a:buChar char="•"/>
              <a:defRPr/>
            </a:pPr>
            <a:r>
              <a:rPr lang="tr-TR" sz="2200" i="1" dirty="0">
                <a:latin typeface="Tahoma" panose="020B0604030504040204" pitchFamily="34" charset="0"/>
                <a:ea typeface="Tahoma" panose="020B0604030504040204" pitchFamily="34" charset="0"/>
                <a:cs typeface="Tahoma" panose="020B0604030504040204" pitchFamily="34" charset="0"/>
              </a:rPr>
              <a:t>Anadolu Üniversitesi Tarih Lisans </a:t>
            </a:r>
            <a:r>
              <a:rPr lang="tr-TR" sz="2200" b="1" i="1" dirty="0">
                <a:latin typeface="Tahoma" panose="020B0604030504040204" pitchFamily="34" charset="0"/>
                <a:ea typeface="Tahoma" panose="020B0604030504040204" pitchFamily="34" charset="0"/>
                <a:cs typeface="Tahoma" panose="020B0604030504040204" pitchFamily="34" charset="0"/>
              </a:rPr>
              <a:t>(devam)</a:t>
            </a:r>
            <a:br>
              <a:rPr lang="tr-TR" sz="2200" b="1" i="1" dirty="0">
                <a:latin typeface="Tahoma" panose="020B0604030504040204" pitchFamily="34" charset="0"/>
                <a:ea typeface="Tahoma" panose="020B0604030504040204" pitchFamily="34" charset="0"/>
                <a:cs typeface="Tahoma" panose="020B0604030504040204" pitchFamily="34" charset="0"/>
              </a:rPr>
            </a:br>
            <a:endParaRPr lang="tr-TR" sz="2200" i="1" dirty="0">
              <a:latin typeface="Tahoma" panose="020B0604030504040204" pitchFamily="34" charset="0"/>
              <a:ea typeface="Tahoma" panose="020B0604030504040204" pitchFamily="34" charset="0"/>
              <a:cs typeface="Tahoma" panose="020B0604030504040204" pitchFamily="34" charset="0"/>
            </a:endParaRPr>
          </a:p>
        </p:txBody>
      </p:sp>
      <p:sp>
        <p:nvSpPr>
          <p:cNvPr id="9" name="Textfeld 7"/>
          <p:cNvSpPr txBox="1"/>
          <p:nvPr/>
        </p:nvSpPr>
        <p:spPr>
          <a:xfrm rot="16200000">
            <a:off x="-2368233" y="3236894"/>
            <a:ext cx="5163242" cy="403955"/>
          </a:xfrm>
          <a:prstGeom prst="rect">
            <a:avLst/>
          </a:prstGeom>
          <a:solidFill>
            <a:srgbClr val="C30014"/>
          </a:solidFill>
        </p:spPr>
        <p:txBody>
          <a:bodyPr wrap="square" lIns="91438" tIns="45719" rIns="91438" bIns="45719" rtlCol="0">
            <a:spAutoFit/>
          </a:bodyPr>
          <a:lstStyle/>
          <a:p>
            <a:r>
              <a:rPr lang="de-AT" sz="1350" dirty="0">
                <a:solidFill>
                  <a:schemeClr val="bg1"/>
                </a:solidFill>
                <a:latin typeface="Helvetica Neue"/>
                <a:cs typeface="Helvetica Neue"/>
              </a:rPr>
              <a:t>   </a:t>
            </a:r>
            <a:r>
              <a:rPr lang="de-AT" sz="2025" spc="70" dirty="0">
                <a:solidFill>
                  <a:schemeClr val="bg1"/>
                </a:solidFill>
                <a:latin typeface="Helvetica Neue"/>
                <a:cs typeface="Helvetica Neue"/>
              </a:rPr>
              <a:t>TÜV AUSTRIA GRUPPE</a:t>
            </a:r>
          </a:p>
        </p:txBody>
      </p:sp>
    </p:spTree>
    <p:extLst>
      <p:ext uri="{BB962C8B-B14F-4D97-AF65-F5344CB8AC3E}">
        <p14:creationId xmlns:p14="http://schemas.microsoft.com/office/powerpoint/2010/main" val="2053142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827584" y="332656"/>
            <a:ext cx="7869560" cy="121920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Siz Hangi TİP Kişilik Özelliğine Sahipsiniz?</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30</a:t>
            </a:fld>
            <a:endParaRPr lang="tr-TR"/>
          </a:p>
        </p:txBody>
      </p:sp>
      <p:pic>
        <p:nvPicPr>
          <p:cNvPr id="2" name="Resim 1">
            <a:extLst>
              <a:ext uri="{FF2B5EF4-FFF2-40B4-BE49-F238E27FC236}">
                <a16:creationId xmlns:a16="http://schemas.microsoft.com/office/drawing/2014/main" id="{F68221F7-09A6-4F4A-ADC9-584E218A85BA}"/>
              </a:ext>
            </a:extLst>
          </p:cNvPr>
          <p:cNvPicPr>
            <a:picLocks noChangeAspect="1"/>
          </p:cNvPicPr>
          <p:nvPr/>
        </p:nvPicPr>
        <p:blipFill>
          <a:blip r:embed="rId2"/>
          <a:stretch>
            <a:fillRect/>
          </a:stretch>
        </p:blipFill>
        <p:spPr>
          <a:xfrm>
            <a:off x="2915816" y="1844824"/>
            <a:ext cx="3888432" cy="4618918"/>
          </a:xfrm>
          <a:prstGeom prst="rect">
            <a:avLst/>
          </a:prstGeom>
        </p:spPr>
      </p:pic>
    </p:spTree>
    <p:extLst>
      <p:ext uri="{BB962C8B-B14F-4D97-AF65-F5344CB8AC3E}">
        <p14:creationId xmlns:p14="http://schemas.microsoft.com/office/powerpoint/2010/main" val="2568830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827584" y="188640"/>
            <a:ext cx="3672408" cy="121920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A TİPİ KİŞİLİK</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31</a:t>
            </a:fld>
            <a:endParaRPr lang="tr-TR"/>
          </a:p>
        </p:txBody>
      </p:sp>
      <p:sp>
        <p:nvSpPr>
          <p:cNvPr id="6" name="Metin kutusu 5">
            <a:extLst>
              <a:ext uri="{FF2B5EF4-FFF2-40B4-BE49-F238E27FC236}">
                <a16:creationId xmlns:a16="http://schemas.microsoft.com/office/drawing/2014/main" id="{0CF48B97-33BA-4EE7-B276-60459A9B93CA}"/>
              </a:ext>
            </a:extLst>
          </p:cNvPr>
          <p:cNvSpPr txBox="1"/>
          <p:nvPr/>
        </p:nvSpPr>
        <p:spPr>
          <a:xfrm>
            <a:off x="683568" y="1556792"/>
            <a:ext cx="4248472" cy="4893647"/>
          </a:xfrm>
          <a:prstGeom prst="rect">
            <a:avLst/>
          </a:prstGeom>
          <a:noFill/>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Daima faaliyet içerisindedir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Sabırsızdır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 Hızlı yürür, hızlı konuşur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Aynı anda iki şeyi yapar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Atılgandır, rekabetçidir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Kendini zaman tehdidi altında hisseder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Çoğu kez kendi başarısını her şeyin üstünde tutar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 Mükemmeliyetçi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Sorumluluk duygusu çok fazladır• Eleştirmekten kaçınmayan</a:t>
            </a:r>
          </a:p>
        </p:txBody>
      </p:sp>
      <p:sp>
        <p:nvSpPr>
          <p:cNvPr id="7" name="Başlık 4">
            <a:extLst>
              <a:ext uri="{FF2B5EF4-FFF2-40B4-BE49-F238E27FC236}">
                <a16:creationId xmlns:a16="http://schemas.microsoft.com/office/drawing/2014/main" id="{74B4B451-8CDE-4182-8B44-B543A37764CF}"/>
              </a:ext>
            </a:extLst>
          </p:cNvPr>
          <p:cNvSpPr txBox="1">
            <a:spLocks/>
          </p:cNvSpPr>
          <p:nvPr/>
        </p:nvSpPr>
        <p:spPr>
          <a:xfrm>
            <a:off x="4788024" y="404664"/>
            <a:ext cx="3816424" cy="864096"/>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tr-TR" sz="4000" b="1" dirty="0">
                <a:solidFill>
                  <a:srgbClr val="0070C0"/>
                </a:solidFill>
                <a:latin typeface="Tahoma" panose="020B0604030504040204" pitchFamily="34" charset="0"/>
                <a:ea typeface="Tahoma" panose="020B0604030504040204" pitchFamily="34" charset="0"/>
                <a:cs typeface="Tahoma" panose="020B0604030504040204" pitchFamily="34" charset="0"/>
              </a:rPr>
              <a:t>B TİPİ KİŞİLİK</a:t>
            </a:r>
          </a:p>
        </p:txBody>
      </p:sp>
      <p:sp>
        <p:nvSpPr>
          <p:cNvPr id="8" name="Metin kutusu 7">
            <a:extLst>
              <a:ext uri="{FF2B5EF4-FFF2-40B4-BE49-F238E27FC236}">
                <a16:creationId xmlns:a16="http://schemas.microsoft.com/office/drawing/2014/main" id="{1038C66B-8A9B-45E3-8EE0-6BEBB64BD04C}"/>
              </a:ext>
            </a:extLst>
          </p:cNvPr>
          <p:cNvSpPr txBox="1"/>
          <p:nvPr/>
        </p:nvSpPr>
        <p:spPr>
          <a:xfrm>
            <a:off x="4860032" y="1225689"/>
            <a:ext cx="4032448" cy="5632311"/>
          </a:xfrm>
          <a:prstGeom prst="rect">
            <a:avLst/>
          </a:prstGeom>
          <a:noFill/>
        </p:spPr>
        <p:txBody>
          <a:bodyPr wrap="square">
            <a:spAutoFit/>
          </a:bodyPr>
          <a:lstStyle/>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Sabırlıdır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Zaman tehdidi yoktur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Asla aceleci değildir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İşini yaparken eğlenir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Sıcakkanlı ve yumuşaktır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Ailesine ve sosyal yaşama zaman ayırır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Her şeyi ciddiye almazlar Kusursuzluk arayışı içinde değildirler </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 Hatalara karşı tolerans düzeyi yüksektir.</a:t>
            </a:r>
          </a:p>
          <a:p>
            <a:pPr marL="342900" indent="-342900">
              <a:buFont typeface="Arial" panose="020B0604020202020204" pitchFamily="34" charset="0"/>
              <a:buChar char="•"/>
            </a:pPr>
            <a:r>
              <a:rPr lang="tr-TR" sz="2400" dirty="0">
                <a:latin typeface="Tahoma" panose="020B0604030504040204" pitchFamily="34" charset="0"/>
                <a:ea typeface="Tahoma" panose="020B0604030504040204" pitchFamily="34" charset="0"/>
                <a:cs typeface="Tahoma" panose="020B0604030504040204" pitchFamily="34" charset="0"/>
              </a:rPr>
              <a:t> Amirleri tarafından takdir edilmek çok önemli değildir.</a:t>
            </a:r>
          </a:p>
        </p:txBody>
      </p:sp>
    </p:spTree>
    <p:extLst>
      <p:ext uri="{BB962C8B-B14F-4D97-AF65-F5344CB8AC3E}">
        <p14:creationId xmlns:p14="http://schemas.microsoft.com/office/powerpoint/2010/main" val="199916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457200" y="152400"/>
            <a:ext cx="8435280" cy="684312"/>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 Karşısındaki Tutumu</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32</a:t>
            </a:fld>
            <a:endParaRPr lang="tr-TR"/>
          </a:p>
        </p:txBody>
      </p:sp>
      <p:sp>
        <p:nvSpPr>
          <p:cNvPr id="6" name="Metin kutusu 5">
            <a:extLst>
              <a:ext uri="{FF2B5EF4-FFF2-40B4-BE49-F238E27FC236}">
                <a16:creationId xmlns:a16="http://schemas.microsoft.com/office/drawing/2014/main" id="{B23DF69B-9A72-4605-9E1E-37E82E89E57F}"/>
              </a:ext>
            </a:extLst>
          </p:cNvPr>
          <p:cNvSpPr txBox="1"/>
          <p:nvPr/>
        </p:nvSpPr>
        <p:spPr>
          <a:xfrm>
            <a:off x="755576" y="2276872"/>
            <a:ext cx="3744416" cy="4154984"/>
          </a:xfrm>
          <a:prstGeom prst="rect">
            <a:avLst/>
          </a:prstGeom>
          <a:noFill/>
        </p:spPr>
        <p:txBody>
          <a:bodyPr wrap="square">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•Stres düzeyleri yüksektir. </a:t>
            </a:r>
          </a:p>
          <a:p>
            <a:r>
              <a:rPr lang="tr-TR" sz="2400" dirty="0">
                <a:latin typeface="Tahoma" panose="020B0604030504040204" pitchFamily="34" charset="0"/>
                <a:ea typeface="Tahoma" panose="020B0604030504040204" pitchFamily="34" charset="0"/>
                <a:cs typeface="Tahoma" panose="020B0604030504040204" pitchFamily="34" charset="0"/>
              </a:rPr>
              <a:t>•Stresli bir hayat sürerler.</a:t>
            </a:r>
          </a:p>
          <a:p>
            <a:r>
              <a:rPr lang="tr-TR" sz="2400" dirty="0">
                <a:latin typeface="Tahoma" panose="020B0604030504040204" pitchFamily="34" charset="0"/>
                <a:ea typeface="Tahoma" panose="020B0604030504040204" pitchFamily="34" charset="0"/>
                <a:cs typeface="Tahoma" panose="020B0604030504040204" pitchFamily="34" charset="0"/>
              </a:rPr>
              <a:t> •Sürekli mücadele halindedirler.</a:t>
            </a:r>
          </a:p>
          <a:p>
            <a:r>
              <a:rPr lang="tr-TR" sz="2400" dirty="0">
                <a:latin typeface="Tahoma" panose="020B0604030504040204" pitchFamily="34" charset="0"/>
                <a:ea typeface="Tahoma" panose="020B0604030504040204" pitchFamily="34" charset="0"/>
                <a:cs typeface="Tahoma" panose="020B0604030504040204" pitchFamily="34" charset="0"/>
              </a:rPr>
              <a:t> •Başarılı oldukları için genelde diğer insanlar tarafından kıskanılırlar. </a:t>
            </a:r>
          </a:p>
          <a:p>
            <a:r>
              <a:rPr lang="tr-TR" sz="2400" dirty="0">
                <a:latin typeface="Tahoma" panose="020B0604030504040204" pitchFamily="34" charset="0"/>
                <a:ea typeface="Tahoma" panose="020B0604030504040204" pitchFamily="34" charset="0"/>
                <a:cs typeface="Tahoma" panose="020B0604030504040204" pitchFamily="34" charset="0"/>
              </a:rPr>
              <a:t>Bundan dolayı diğer insanlarla içsel ya da karşılıklı olarak çatışma halindedir.</a:t>
            </a:r>
          </a:p>
        </p:txBody>
      </p:sp>
      <p:sp>
        <p:nvSpPr>
          <p:cNvPr id="7" name="Metin kutusu 6">
            <a:extLst>
              <a:ext uri="{FF2B5EF4-FFF2-40B4-BE49-F238E27FC236}">
                <a16:creationId xmlns:a16="http://schemas.microsoft.com/office/drawing/2014/main" id="{F5DE6282-E90E-4EB0-83DD-C799A72887AA}"/>
              </a:ext>
            </a:extLst>
          </p:cNvPr>
          <p:cNvSpPr txBox="1"/>
          <p:nvPr/>
        </p:nvSpPr>
        <p:spPr>
          <a:xfrm>
            <a:off x="4355976" y="2060848"/>
            <a:ext cx="4464496" cy="4832092"/>
          </a:xfrm>
          <a:prstGeom prst="rect">
            <a:avLst/>
          </a:prstGeom>
          <a:noFill/>
        </p:spPr>
        <p:txBody>
          <a:bodyPr wrap="square">
            <a:spAutoFit/>
          </a:bodyPr>
          <a:lstStyle/>
          <a:p>
            <a:pPr marL="342900" indent="-342900">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Stres düzeyleri düşüktür.</a:t>
            </a:r>
          </a:p>
          <a:p>
            <a:pPr marL="342900" indent="-342900">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Her şeyin mükemmel olması onlar için çok önemli olmadığı için bunları dert etmezler. </a:t>
            </a:r>
          </a:p>
          <a:p>
            <a:pPr marL="342900" indent="-342900">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a:t>
            </a:r>
            <a:r>
              <a:rPr lang="tr-TR" sz="2200" dirty="0" err="1">
                <a:latin typeface="Tahoma" panose="020B0604030504040204" pitchFamily="34" charset="0"/>
                <a:ea typeface="Tahoma" panose="020B0604030504040204" pitchFamily="34" charset="0"/>
                <a:cs typeface="Tahoma" panose="020B0604030504040204" pitchFamily="34" charset="0"/>
              </a:rPr>
              <a:t>Tolere</a:t>
            </a:r>
            <a:r>
              <a:rPr lang="tr-TR" sz="2200" dirty="0">
                <a:latin typeface="Tahoma" panose="020B0604030504040204" pitchFamily="34" charset="0"/>
                <a:ea typeface="Tahoma" panose="020B0604030504040204" pitchFamily="34" charset="0"/>
                <a:cs typeface="Tahoma" panose="020B0604030504040204" pitchFamily="34" charset="0"/>
              </a:rPr>
              <a:t> etme ve hataları affetme düzeylerinin yüksek olması, yaşanan sorunlara doğal bakmalarını sağlar. </a:t>
            </a:r>
          </a:p>
          <a:p>
            <a:pPr marL="342900" indent="-342900">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•Büyük hırsları olmadığından, başarısızlıkları dert etmezler. </a:t>
            </a:r>
          </a:p>
          <a:p>
            <a:pPr marL="342900" indent="-342900">
              <a:buFont typeface="Arial" panose="020B0604020202020204" pitchFamily="34" charset="0"/>
              <a:buChar char="•"/>
            </a:pPr>
            <a:r>
              <a:rPr lang="tr-TR" sz="2200" dirty="0">
                <a:latin typeface="Tahoma" panose="020B0604030504040204" pitchFamily="34" charset="0"/>
                <a:ea typeface="Tahoma" panose="020B0604030504040204" pitchFamily="34" charset="0"/>
                <a:cs typeface="Tahoma" panose="020B0604030504040204" pitchFamily="34" charset="0"/>
              </a:rPr>
              <a:t>•Sosyal yaşama ve hobilere önem verdiklerinden, rahatlama ve gevşemeye bol olanakları vardır.. </a:t>
            </a:r>
          </a:p>
        </p:txBody>
      </p:sp>
      <p:sp>
        <p:nvSpPr>
          <p:cNvPr id="8" name="Başlık 4">
            <a:extLst>
              <a:ext uri="{FF2B5EF4-FFF2-40B4-BE49-F238E27FC236}">
                <a16:creationId xmlns:a16="http://schemas.microsoft.com/office/drawing/2014/main" id="{975A9FE9-3D55-4830-912B-3B6E6C067CCE}"/>
              </a:ext>
            </a:extLst>
          </p:cNvPr>
          <p:cNvSpPr txBox="1">
            <a:spLocks/>
          </p:cNvSpPr>
          <p:nvPr/>
        </p:nvSpPr>
        <p:spPr>
          <a:xfrm>
            <a:off x="755576" y="836712"/>
            <a:ext cx="3178696" cy="1224136"/>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tr-TR" sz="3200" b="1" dirty="0">
                <a:solidFill>
                  <a:srgbClr val="FF0000"/>
                </a:solidFill>
                <a:latin typeface="Tahoma" panose="020B0604030504040204" pitchFamily="34" charset="0"/>
                <a:ea typeface="Tahoma" panose="020B0604030504040204" pitchFamily="34" charset="0"/>
                <a:cs typeface="Tahoma" panose="020B0604030504040204" pitchFamily="34" charset="0"/>
              </a:rPr>
              <a:t>A TİPİ KİŞİLİK</a:t>
            </a:r>
          </a:p>
        </p:txBody>
      </p:sp>
      <p:sp>
        <p:nvSpPr>
          <p:cNvPr id="10" name="Başlık 4">
            <a:extLst>
              <a:ext uri="{FF2B5EF4-FFF2-40B4-BE49-F238E27FC236}">
                <a16:creationId xmlns:a16="http://schemas.microsoft.com/office/drawing/2014/main" id="{619B4936-7F60-4201-A94A-ED3CC6F7D1A4}"/>
              </a:ext>
            </a:extLst>
          </p:cNvPr>
          <p:cNvSpPr txBox="1">
            <a:spLocks/>
          </p:cNvSpPr>
          <p:nvPr/>
        </p:nvSpPr>
        <p:spPr>
          <a:xfrm>
            <a:off x="4572000" y="764704"/>
            <a:ext cx="3826768" cy="1219200"/>
          </a:xfrm>
          <a:prstGeom prst="rect">
            <a:avLst/>
          </a:prstGeom>
          <a:ln w="6350" cap="rnd">
            <a:noFill/>
          </a:ln>
        </p:spPr>
        <p:txBody>
          <a:bodyPr vert="horz" rtlCol="0" anchor="b" anchorCtr="0">
            <a:normAutofit fontScale="975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tr-TR" sz="3200" b="1" dirty="0">
                <a:solidFill>
                  <a:srgbClr val="0070C0"/>
                </a:solidFill>
                <a:latin typeface="Tahoma" panose="020B0604030504040204" pitchFamily="34" charset="0"/>
                <a:ea typeface="Tahoma" panose="020B0604030504040204" pitchFamily="34" charset="0"/>
                <a:cs typeface="Tahoma" panose="020B0604030504040204" pitchFamily="34" charset="0"/>
              </a:rPr>
              <a:t>B TİPİ KİŞİLİK</a:t>
            </a:r>
          </a:p>
        </p:txBody>
      </p:sp>
    </p:spTree>
    <p:extLst>
      <p:ext uri="{BB962C8B-B14F-4D97-AF65-F5344CB8AC3E}">
        <p14:creationId xmlns:p14="http://schemas.microsoft.com/office/powerpoint/2010/main" val="348516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55576" y="908720"/>
            <a:ext cx="7859216" cy="3384376"/>
          </a:xfrm>
        </p:spPr>
        <p:txBody>
          <a:bodyPr>
            <a:noAutofit/>
          </a:bodyPr>
          <a:lstStyle/>
          <a:p>
            <a:pPr algn="ctr">
              <a:buNone/>
            </a:pPr>
            <a:endParaRPr lang="tr-TR"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Yapılan araştırmalara göre; A tipi kişilikte olanların kanlarındaki kolesterol miktarı ve kalp krizi geçirme riski çok yüksektir.</a:t>
            </a:r>
          </a:p>
          <a:p>
            <a:pPr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A.B.D.’ de yapılan bir araştırmada yöneticilerin  %60’ının A tipi kişiliğe sahip oldukları gözlemlenmiştir.</a:t>
            </a:r>
          </a:p>
        </p:txBody>
      </p:sp>
      <p:sp>
        <p:nvSpPr>
          <p:cNvPr id="3" name="Slayt Numarası Yer Tutucusu 2"/>
          <p:cNvSpPr>
            <a:spLocks noGrp="1"/>
          </p:cNvSpPr>
          <p:nvPr>
            <p:ph type="sldNum" sz="quarter" idx="12"/>
          </p:nvPr>
        </p:nvSpPr>
        <p:spPr/>
        <p:txBody>
          <a:bodyPr/>
          <a:lstStyle/>
          <a:p>
            <a:fld id="{04ECD55E-EB9C-4683-906F-E88AF1603CFC}" type="slidenum">
              <a:rPr lang="tr-TR" smtClean="0"/>
              <a:pPr/>
              <a:t>33</a:t>
            </a:fld>
            <a:endParaRPr lang="tr-TR"/>
          </a:p>
        </p:txBody>
      </p:sp>
      <p:pic>
        <p:nvPicPr>
          <p:cNvPr id="4" name="Resim 3"/>
          <p:cNvPicPr>
            <a:picLocks noChangeAspect="1"/>
          </p:cNvPicPr>
          <p:nvPr/>
        </p:nvPicPr>
        <p:blipFill>
          <a:blip r:embed="rId2"/>
          <a:stretch>
            <a:fillRect/>
          </a:stretch>
        </p:blipFill>
        <p:spPr>
          <a:xfrm>
            <a:off x="2699792" y="4365104"/>
            <a:ext cx="3832845" cy="2138231"/>
          </a:xfrm>
          <a:prstGeom prst="rect">
            <a:avLst/>
          </a:prstGeom>
        </p:spPr>
      </p:pic>
    </p:spTree>
    <p:extLst>
      <p:ext uri="{BB962C8B-B14F-4D97-AF65-F5344CB8AC3E}">
        <p14:creationId xmlns:p14="http://schemas.microsoft.com/office/powerpoint/2010/main" val="2282432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32656"/>
            <a:ext cx="8229600" cy="972344"/>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Yaş ve Stres</a:t>
            </a: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4" name="İçerik Yer Tutucusu 3"/>
          <p:cNvSpPr>
            <a:spLocks noGrp="1"/>
          </p:cNvSpPr>
          <p:nvPr>
            <p:ph idx="1"/>
          </p:nvPr>
        </p:nvSpPr>
        <p:spPr>
          <a:xfrm>
            <a:off x="3923928" y="2132856"/>
            <a:ext cx="4762872" cy="3633267"/>
          </a:xfrm>
        </p:spPr>
        <p:txBody>
          <a:bodyPr>
            <a:normAutofit/>
          </a:bodyPr>
          <a:lstStyle/>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Kişi yaşlandıkça strese karşı direnme gücü azalır. </a:t>
            </a:r>
          </a:p>
          <a:p>
            <a:pPr marL="0" indent="0" algn="ctr">
              <a:buNone/>
            </a:pPr>
            <a:endParaRPr lang="tr-TR"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Yaşlanma sürecinde beynin ve bedensel kapasitenin dışarıdan gelen baskılara karşı dayanabilme kapasitesi giderek zayıflar.</a:t>
            </a: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2880320" cy="295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72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900336"/>
          </a:xfrm>
        </p:spPr>
        <p:txBody>
          <a:bodyPr>
            <a:normAutofit/>
          </a:bodyPr>
          <a:lstStyle/>
          <a:p>
            <a:pPr algn="ctr"/>
            <a:r>
              <a:rPr lang="tr-TR" sz="4000" b="1" dirty="0">
                <a:solidFill>
                  <a:srgbClr val="FF0000"/>
                </a:solidFill>
              </a:rPr>
              <a:t>Cinsiyet ve Stres</a:t>
            </a:r>
          </a:p>
        </p:txBody>
      </p:sp>
      <p:sp>
        <p:nvSpPr>
          <p:cNvPr id="4" name="İçerik Yer Tutucusu 3"/>
          <p:cNvSpPr>
            <a:spLocks noGrp="1"/>
          </p:cNvSpPr>
          <p:nvPr>
            <p:ph idx="1"/>
          </p:nvPr>
        </p:nvSpPr>
        <p:spPr>
          <a:xfrm>
            <a:off x="4932040" y="1700808"/>
            <a:ext cx="3816424" cy="4065315"/>
          </a:xfrm>
        </p:spPr>
        <p:txBody>
          <a:bodyPr>
            <a:normAutofit/>
          </a:bodyPr>
          <a:lstStyle/>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Kadınların hem evde hem de işyerinde çalışmaları</a:t>
            </a:r>
          </a:p>
          <a:p>
            <a:pPr marL="0" indent="0">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Erkeklerin ise genel ev geçindirme sorumluluğu</a:t>
            </a:r>
          </a:p>
          <a:p>
            <a:pPr marL="0" indent="0">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69E3A16B-3438-4533-BF69-AFA12AA2B066}"/>
              </a:ext>
            </a:extLst>
          </p:cNvPr>
          <p:cNvPicPr>
            <a:picLocks noChangeAspect="1"/>
          </p:cNvPicPr>
          <p:nvPr/>
        </p:nvPicPr>
        <p:blipFill>
          <a:blip r:embed="rId2"/>
          <a:stretch>
            <a:fillRect/>
          </a:stretch>
        </p:blipFill>
        <p:spPr>
          <a:xfrm>
            <a:off x="827584" y="1700808"/>
            <a:ext cx="3960440" cy="3759860"/>
          </a:xfrm>
          <a:prstGeom prst="rect">
            <a:avLst/>
          </a:prstGeom>
        </p:spPr>
      </p:pic>
    </p:spTree>
    <p:extLst>
      <p:ext uri="{BB962C8B-B14F-4D97-AF65-F5344CB8AC3E}">
        <p14:creationId xmlns:p14="http://schemas.microsoft.com/office/powerpoint/2010/main" val="22690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8229600" cy="504056"/>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Tecrübe ve Stres</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3779912" y="1340768"/>
            <a:ext cx="4968552" cy="4572000"/>
          </a:xfrm>
        </p:spPr>
        <p:txBody>
          <a:bodyPr>
            <a:normAutofit/>
          </a:bodyPr>
          <a:lstStyle/>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Hayat tecrübesi çok önemli bir stres azaltıcıdır. Tecrübenin bu önemli rolü, hem iş hayatında hem de sosyal hayatta geçerlidir.</a:t>
            </a:r>
          </a:p>
          <a:p>
            <a:pPr marL="0" indent="0" algn="ctr">
              <a:buNone/>
            </a:pPr>
            <a:endParaRPr lang="tr-TR"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Zamanla yıllar içerisinde kazanılan deneyim ve birikimler, benzer olaylarla karşılaşıldığında birey açısından önemli bir referans kaynağı teşkil eder.</a:t>
            </a:r>
          </a:p>
        </p:txBody>
      </p:sp>
      <p:pic>
        <p:nvPicPr>
          <p:cNvPr id="6" name="Resim 5">
            <a:extLst>
              <a:ext uri="{FF2B5EF4-FFF2-40B4-BE49-F238E27FC236}">
                <a16:creationId xmlns:a16="http://schemas.microsoft.com/office/drawing/2014/main" id="{5113D1CD-C456-471A-B75E-9C7C108495BA}"/>
              </a:ext>
            </a:extLst>
          </p:cNvPr>
          <p:cNvPicPr>
            <a:picLocks noChangeAspect="1"/>
          </p:cNvPicPr>
          <p:nvPr/>
        </p:nvPicPr>
        <p:blipFill>
          <a:blip r:embed="rId2"/>
          <a:stretch>
            <a:fillRect/>
          </a:stretch>
        </p:blipFill>
        <p:spPr>
          <a:xfrm>
            <a:off x="755576" y="1556792"/>
            <a:ext cx="3312368" cy="3744416"/>
          </a:xfrm>
          <a:prstGeom prst="rect">
            <a:avLst/>
          </a:prstGeom>
        </p:spPr>
      </p:pic>
    </p:spTree>
    <p:extLst>
      <p:ext uri="{BB962C8B-B14F-4D97-AF65-F5344CB8AC3E}">
        <p14:creationId xmlns:p14="http://schemas.microsoft.com/office/powerpoint/2010/main" val="274957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8229600" cy="792088"/>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Algılama ve Stres</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4499992" y="1556792"/>
            <a:ext cx="4320480" cy="4572000"/>
          </a:xfrm>
        </p:spPr>
        <p:txBody>
          <a:bodyPr>
            <a:normAutofit/>
          </a:bodyPr>
          <a:lstStyle/>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İnsanlar görmek istediklerini görürler sözünün de açıkladığı gibi, her birimiz karşımıza çıkan olayları kendi kalıplarımız içinde kendimize göre yorumlayıp algılarız.</a:t>
            </a:r>
          </a:p>
          <a:p>
            <a:pPr marL="0" indent="0">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Bu durum da stres düzeyimizi artırır.</a:t>
            </a:r>
          </a:p>
        </p:txBody>
      </p:sp>
      <p:pic>
        <p:nvPicPr>
          <p:cNvPr id="5" name="Resim 4">
            <a:extLst>
              <a:ext uri="{FF2B5EF4-FFF2-40B4-BE49-F238E27FC236}">
                <a16:creationId xmlns:a16="http://schemas.microsoft.com/office/drawing/2014/main" id="{64BE4CA8-49F1-4311-8C07-1FB014815866}"/>
              </a:ext>
            </a:extLst>
          </p:cNvPr>
          <p:cNvPicPr>
            <a:picLocks noChangeAspect="1"/>
          </p:cNvPicPr>
          <p:nvPr/>
        </p:nvPicPr>
        <p:blipFill>
          <a:blip r:embed="rId2"/>
          <a:stretch>
            <a:fillRect/>
          </a:stretch>
        </p:blipFill>
        <p:spPr>
          <a:xfrm>
            <a:off x="755576" y="1700808"/>
            <a:ext cx="3672407" cy="3672408"/>
          </a:xfrm>
          <a:prstGeom prst="rect">
            <a:avLst/>
          </a:prstGeom>
        </p:spPr>
      </p:pic>
    </p:spTree>
    <p:extLst>
      <p:ext uri="{BB962C8B-B14F-4D97-AF65-F5344CB8AC3E}">
        <p14:creationId xmlns:p14="http://schemas.microsoft.com/office/powerpoint/2010/main" val="29076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76672"/>
            <a:ext cx="8229600" cy="504056"/>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Kontrol Odağı ve Stres</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4139952" y="1556792"/>
            <a:ext cx="4690864" cy="4572000"/>
          </a:xfrm>
        </p:spPr>
        <p:txBody>
          <a:bodyPr>
            <a:normAutofit/>
          </a:bodyPr>
          <a:lstStyle/>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Kimi insanlar kendi kendilerini kontrol etme bakımından iç yönelimli, kimileri ise dış yönelimlidir. </a:t>
            </a:r>
          </a:p>
          <a:p>
            <a:pPr marL="0" indent="0">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Dış yönelimli olan insanların stres ve stresin olumsuz sonuçlarına daha fazla maruz kaldıkları ortaya çıkmıştır.</a:t>
            </a:r>
          </a:p>
        </p:txBody>
      </p:sp>
      <p:pic>
        <p:nvPicPr>
          <p:cNvPr id="7" name="Resim 6">
            <a:extLst>
              <a:ext uri="{FF2B5EF4-FFF2-40B4-BE49-F238E27FC236}">
                <a16:creationId xmlns:a16="http://schemas.microsoft.com/office/drawing/2014/main" id="{FC402619-F4D3-4E55-881E-72FD98CD467A}"/>
              </a:ext>
            </a:extLst>
          </p:cNvPr>
          <p:cNvPicPr>
            <a:picLocks noChangeAspect="1"/>
          </p:cNvPicPr>
          <p:nvPr/>
        </p:nvPicPr>
        <p:blipFill>
          <a:blip r:embed="rId2"/>
          <a:stretch>
            <a:fillRect/>
          </a:stretch>
        </p:blipFill>
        <p:spPr>
          <a:xfrm>
            <a:off x="827584" y="2276872"/>
            <a:ext cx="3168352" cy="3744416"/>
          </a:xfrm>
          <a:prstGeom prst="rect">
            <a:avLst/>
          </a:prstGeom>
        </p:spPr>
      </p:pic>
    </p:spTree>
    <p:extLst>
      <p:ext uri="{BB962C8B-B14F-4D97-AF65-F5344CB8AC3E}">
        <p14:creationId xmlns:p14="http://schemas.microsoft.com/office/powerpoint/2010/main" val="341882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899592" y="188640"/>
            <a:ext cx="7633742" cy="1492132"/>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Kişisel Stresin Sonuçları</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39</a:t>
            </a:fld>
            <a:endParaRPr lang="tr-TR"/>
          </a:p>
        </p:txBody>
      </p:sp>
      <p:pic>
        <p:nvPicPr>
          <p:cNvPr id="3" name="Resim 2">
            <a:extLst>
              <a:ext uri="{FF2B5EF4-FFF2-40B4-BE49-F238E27FC236}">
                <a16:creationId xmlns:a16="http://schemas.microsoft.com/office/drawing/2014/main" id="{E42B9445-527C-4258-AC6F-89B7604A3E52}"/>
              </a:ext>
            </a:extLst>
          </p:cNvPr>
          <p:cNvPicPr>
            <a:picLocks noChangeAspect="1"/>
          </p:cNvPicPr>
          <p:nvPr/>
        </p:nvPicPr>
        <p:blipFill>
          <a:blip r:embed="rId2"/>
          <a:stretch>
            <a:fillRect/>
          </a:stretch>
        </p:blipFill>
        <p:spPr>
          <a:xfrm>
            <a:off x="755576" y="1628800"/>
            <a:ext cx="7992888" cy="4806337"/>
          </a:xfrm>
          <a:prstGeom prst="rect">
            <a:avLst/>
          </a:prstGeom>
        </p:spPr>
      </p:pic>
    </p:spTree>
    <p:extLst>
      <p:ext uri="{BB962C8B-B14F-4D97-AF65-F5344CB8AC3E}">
        <p14:creationId xmlns:p14="http://schemas.microsoft.com/office/powerpoint/2010/main" val="164827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04ECD55E-EB9C-4683-906F-E88AF1603CFC}" type="slidenum">
              <a:rPr lang="tr-TR" smtClean="0"/>
              <a:pPr/>
              <a:t>4</a:t>
            </a:fld>
            <a:endParaRPr lang="tr-TR"/>
          </a:p>
        </p:txBody>
      </p:sp>
      <p:pic>
        <p:nvPicPr>
          <p:cNvPr id="7" name="Resim 6">
            <a:extLst>
              <a:ext uri="{FF2B5EF4-FFF2-40B4-BE49-F238E27FC236}">
                <a16:creationId xmlns:a16="http://schemas.microsoft.com/office/drawing/2014/main" id="{5C26BA01-9246-481A-A026-D6312A4C228C}"/>
              </a:ext>
            </a:extLst>
          </p:cNvPr>
          <p:cNvPicPr>
            <a:picLocks noChangeAspect="1"/>
          </p:cNvPicPr>
          <p:nvPr/>
        </p:nvPicPr>
        <p:blipFill>
          <a:blip r:embed="rId2"/>
          <a:stretch>
            <a:fillRect/>
          </a:stretch>
        </p:blipFill>
        <p:spPr>
          <a:xfrm>
            <a:off x="1619672" y="2420888"/>
            <a:ext cx="6231485" cy="2448272"/>
          </a:xfrm>
          <a:prstGeom prst="rect">
            <a:avLst/>
          </a:prstGeom>
        </p:spPr>
      </p:pic>
    </p:spTree>
    <p:extLst>
      <p:ext uri="{BB962C8B-B14F-4D97-AF65-F5344CB8AC3E}">
        <p14:creationId xmlns:p14="http://schemas.microsoft.com/office/powerpoint/2010/main" val="28678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827584" y="404664"/>
            <a:ext cx="7560840" cy="49912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	  Fiziksel Belirtiler</a:t>
            </a:r>
          </a:p>
        </p:txBody>
      </p:sp>
      <p:sp>
        <p:nvSpPr>
          <p:cNvPr id="2" name="1 İçerik Yer Tutucusu"/>
          <p:cNvSpPr>
            <a:spLocks noGrp="1"/>
          </p:cNvSpPr>
          <p:nvPr>
            <p:ph idx="1"/>
          </p:nvPr>
        </p:nvSpPr>
        <p:spPr>
          <a:xfrm>
            <a:off x="683568" y="1340768"/>
            <a:ext cx="8157592" cy="4755232"/>
          </a:xfrm>
        </p:spPr>
        <p:txBody>
          <a:bodyPr>
            <a:normAutofit/>
          </a:bodyPr>
          <a:lstStyle/>
          <a:p>
            <a:pPr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Vücudumuzdaki bazı fiziksel değişimler, bazen geçirmekte olduğumuz bir stresin sonucudur.</a:t>
            </a:r>
          </a:p>
          <a:p>
            <a:pPr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Elbette bu fiziksel değişimler strese bağlı olmayan, biyolojik bir problemin de işareti olabilir.</a:t>
            </a:r>
          </a:p>
        </p:txBody>
      </p:sp>
      <p:sp>
        <p:nvSpPr>
          <p:cNvPr id="5" name="Slayt Numarası Yer Tutucusu 4"/>
          <p:cNvSpPr>
            <a:spLocks noGrp="1"/>
          </p:cNvSpPr>
          <p:nvPr>
            <p:ph type="sldNum" sz="quarter" idx="12"/>
          </p:nvPr>
        </p:nvSpPr>
        <p:spPr/>
        <p:txBody>
          <a:bodyPr/>
          <a:lstStyle/>
          <a:p>
            <a:fld id="{04ECD55E-EB9C-4683-906F-E88AF1603CFC}" type="slidenum">
              <a:rPr lang="tr-TR" smtClean="0"/>
              <a:pPr/>
              <a:t>40</a:t>
            </a:fld>
            <a:endParaRPr lang="tr-TR"/>
          </a:p>
        </p:txBody>
      </p:sp>
      <p:pic>
        <p:nvPicPr>
          <p:cNvPr id="4" name="3 Resim" descr="stres (2).jpg"/>
          <p:cNvPicPr>
            <a:picLocks noChangeAspect="1"/>
          </p:cNvPicPr>
          <p:nvPr/>
        </p:nvPicPr>
        <p:blipFill>
          <a:blip r:embed="rId2" cstate="print"/>
          <a:stretch>
            <a:fillRect/>
          </a:stretch>
        </p:blipFill>
        <p:spPr>
          <a:xfrm>
            <a:off x="2915816" y="4581128"/>
            <a:ext cx="3724920" cy="2172343"/>
          </a:xfrm>
          <a:prstGeom prst="rect">
            <a:avLst/>
          </a:prstGeom>
        </p:spPr>
      </p:pic>
    </p:spTree>
    <p:extLst>
      <p:ext uri="{BB962C8B-B14F-4D97-AF65-F5344CB8AC3E}">
        <p14:creationId xmlns:p14="http://schemas.microsoft.com/office/powerpoint/2010/main" val="2767812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23528" y="44624"/>
            <a:ext cx="7992888" cy="1219200"/>
          </a:xfrm>
        </p:spPr>
        <p:txBody>
          <a:bodyPr>
            <a:normAutofit/>
          </a:bodyPr>
          <a:lstStyle/>
          <a:p>
            <a:pPr algn="ctr"/>
            <a:r>
              <a:rPr lang="tr-TR" sz="4000" b="1" dirty="0">
                <a:solidFill>
                  <a:srgbClr val="FF0000"/>
                </a:solidFill>
              </a:rPr>
              <a:t>	     Fiziksel Belirtiler</a:t>
            </a:r>
          </a:p>
        </p:txBody>
      </p:sp>
      <p:sp>
        <p:nvSpPr>
          <p:cNvPr id="2" name="1 İçerik Yer Tutucusu"/>
          <p:cNvSpPr>
            <a:spLocks noGrp="1"/>
          </p:cNvSpPr>
          <p:nvPr>
            <p:ph idx="1"/>
          </p:nvPr>
        </p:nvSpPr>
        <p:spPr>
          <a:xfrm>
            <a:off x="683568" y="980728"/>
            <a:ext cx="8229600" cy="5760640"/>
          </a:xfrm>
        </p:spPr>
        <p:txBody>
          <a:bodyPr>
            <a:noAutofit/>
          </a:bodyPr>
          <a:lstStyle/>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Aşırı iştahsızlık</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Kilo kaybı ve zayıflık</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Sürekli yorgunluk ve halsizlik hali</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Sıkça görülen baş ağrıları</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Yüksek tansiyon</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Nefes darlığı</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Gözlerden yaş gelmesi</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Aşırı sigara veya içki içme</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Normalden fazla fiziksel ağrı ve acı çekmek</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Soğuk algınlığı ve nezleye yakalanmaya daha  açık olmak</a:t>
            </a:r>
          </a:p>
          <a:p>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Enerji kaybı ve yorgun hissetme</a:t>
            </a:r>
          </a:p>
          <a:p>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04ECD55E-EB9C-4683-906F-E88AF1603CFC}" type="slidenum">
              <a:rPr lang="tr-TR" smtClean="0"/>
              <a:pPr/>
              <a:t>41</a:t>
            </a:fld>
            <a:endParaRPr lang="tr-TR"/>
          </a:p>
        </p:txBody>
      </p:sp>
      <p:pic>
        <p:nvPicPr>
          <p:cNvPr id="6" name="3 Resim" descr="depresyon-250x300.jpg">
            <a:extLst>
              <a:ext uri="{FF2B5EF4-FFF2-40B4-BE49-F238E27FC236}">
                <a16:creationId xmlns:a16="http://schemas.microsoft.com/office/drawing/2014/main" id="{FE9D76AE-6D1D-497C-AD48-88608FDC4767}"/>
              </a:ext>
            </a:extLst>
          </p:cNvPr>
          <p:cNvPicPr>
            <a:picLocks noChangeAspect="1"/>
          </p:cNvPicPr>
          <p:nvPr/>
        </p:nvPicPr>
        <p:blipFill>
          <a:blip r:embed="rId2" cstate="print"/>
          <a:stretch>
            <a:fillRect/>
          </a:stretch>
        </p:blipFill>
        <p:spPr>
          <a:xfrm>
            <a:off x="5724128" y="1700808"/>
            <a:ext cx="2952328" cy="2232248"/>
          </a:xfrm>
          <a:prstGeom prst="rect">
            <a:avLst/>
          </a:prstGeom>
        </p:spPr>
      </p:pic>
    </p:spTree>
    <p:extLst>
      <p:ext uri="{BB962C8B-B14F-4D97-AF65-F5344CB8AC3E}">
        <p14:creationId xmlns:p14="http://schemas.microsoft.com/office/powerpoint/2010/main" val="1782573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755576" y="332656"/>
            <a:ext cx="7633742" cy="1492132"/>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Psikolojik Belirtiler</a:t>
            </a:r>
          </a:p>
        </p:txBody>
      </p:sp>
      <p:sp>
        <p:nvSpPr>
          <p:cNvPr id="2" name="1 İçerik Yer Tutucusu"/>
          <p:cNvSpPr>
            <a:spLocks noGrp="1"/>
          </p:cNvSpPr>
          <p:nvPr>
            <p:ph idx="1"/>
          </p:nvPr>
        </p:nvSpPr>
        <p:spPr>
          <a:xfrm>
            <a:off x="899592" y="1916832"/>
            <a:ext cx="7633742" cy="3593591"/>
          </a:xfrm>
        </p:spPr>
        <p:txBody>
          <a:bodyPr>
            <a:noAutofit/>
          </a:bodyPr>
          <a:lstStyle/>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Psikolojik belirtiler, fiziksel belirtiler kadar kolay anlaşılmazlar. Genelde görünüş olarak oldukça zor fark edilirler.</a:t>
            </a: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Psikolojik stres belirtileri, kişinin düşüncelerini başkalarına açıklaması ve davranışları ile kendini belli eder.</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42</a:t>
            </a:fld>
            <a:endParaRPr lang="tr-TR"/>
          </a:p>
        </p:txBody>
      </p:sp>
    </p:spTree>
    <p:extLst>
      <p:ext uri="{BB962C8B-B14F-4D97-AF65-F5344CB8AC3E}">
        <p14:creationId xmlns:p14="http://schemas.microsoft.com/office/powerpoint/2010/main" val="1371437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23528" y="44624"/>
            <a:ext cx="8229600" cy="792088"/>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	Psikolojik Belirtiler</a:t>
            </a:r>
          </a:p>
        </p:txBody>
      </p:sp>
      <p:sp>
        <p:nvSpPr>
          <p:cNvPr id="2" name="1 İçerik Yer Tutucusu"/>
          <p:cNvSpPr>
            <a:spLocks noGrp="1"/>
          </p:cNvSpPr>
          <p:nvPr>
            <p:ph idx="1"/>
          </p:nvPr>
        </p:nvSpPr>
        <p:spPr>
          <a:xfrm>
            <a:off x="683568" y="620688"/>
            <a:ext cx="8157592" cy="6192688"/>
          </a:xfrm>
        </p:spPr>
        <p:txBody>
          <a:bodyPr>
            <a:no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Aşırı tedirginlik, korku ve endişe</a:t>
            </a:r>
          </a:p>
          <a:p>
            <a:pPr algn="ctr"/>
            <a:r>
              <a:rPr lang="tr-TR" sz="2400" dirty="0">
                <a:latin typeface="Tahoma" panose="020B0604030504040204" pitchFamily="34" charset="0"/>
                <a:ea typeface="Tahoma" panose="020B0604030504040204" pitchFamily="34" charset="0"/>
                <a:cs typeface="Tahoma" panose="020B0604030504040204" pitchFamily="34" charset="0"/>
              </a:rPr>
              <a:t>Alınganlık, çabuk sinirlenme</a:t>
            </a:r>
          </a:p>
          <a:p>
            <a:pPr algn="ctr"/>
            <a:r>
              <a:rPr lang="tr-TR" sz="2400" dirty="0">
                <a:latin typeface="Tahoma" panose="020B0604030504040204" pitchFamily="34" charset="0"/>
                <a:ea typeface="Tahoma" panose="020B0604030504040204" pitchFamily="34" charset="0"/>
                <a:cs typeface="Tahoma" panose="020B0604030504040204" pitchFamily="34" charset="0"/>
              </a:rPr>
              <a:t>Hayattan zevk alamama, her şeyin boş olduğunu düşünme</a:t>
            </a:r>
          </a:p>
          <a:p>
            <a:pPr algn="ctr"/>
            <a:r>
              <a:rPr lang="tr-TR" sz="2400" dirty="0">
                <a:latin typeface="Tahoma" panose="020B0604030504040204" pitchFamily="34" charset="0"/>
                <a:ea typeface="Tahoma" panose="020B0604030504040204" pitchFamily="34" charset="0"/>
                <a:cs typeface="Tahoma" panose="020B0604030504040204" pitchFamily="34" charset="0"/>
              </a:rPr>
              <a:t>Hasta olmaktan korkma veya hasta olduğunu zannetme</a:t>
            </a:r>
          </a:p>
          <a:p>
            <a:pPr algn="ctr"/>
            <a:r>
              <a:rPr lang="tr-TR" sz="2400" dirty="0">
                <a:latin typeface="Tahoma" panose="020B0604030504040204" pitchFamily="34" charset="0"/>
                <a:ea typeface="Tahoma" panose="020B0604030504040204" pitchFamily="34" charset="0"/>
                <a:cs typeface="Tahoma" panose="020B0604030504040204" pitchFamily="34" charset="0"/>
              </a:rPr>
              <a:t>Olayları ve insanları hatırlayamama, yapılacak işleri unutma</a:t>
            </a:r>
          </a:p>
          <a:p>
            <a:pPr algn="ctr"/>
            <a:r>
              <a:rPr lang="tr-TR" sz="2400" dirty="0">
                <a:latin typeface="Tahoma" panose="020B0604030504040204" pitchFamily="34" charset="0"/>
                <a:ea typeface="Tahoma" panose="020B0604030504040204" pitchFamily="34" charset="0"/>
                <a:cs typeface="Tahoma" panose="020B0604030504040204" pitchFamily="34" charset="0"/>
              </a:rPr>
              <a:t>Bir işe sürekli odaklanamama</a:t>
            </a:r>
          </a:p>
          <a:p>
            <a:pPr algn="ctr"/>
            <a:r>
              <a:rPr lang="tr-TR" sz="2400" dirty="0">
                <a:latin typeface="Tahoma" panose="020B0604030504040204" pitchFamily="34" charset="0"/>
                <a:ea typeface="Tahoma" panose="020B0604030504040204" pitchFamily="34" charset="0"/>
                <a:cs typeface="Tahoma" panose="020B0604030504040204" pitchFamily="34" charset="0"/>
              </a:rPr>
              <a:t>Depresyon-özsaygı ve öz değerde azalma</a:t>
            </a:r>
          </a:p>
          <a:p>
            <a:pPr algn="ctr"/>
            <a:r>
              <a:rPr lang="tr-TR" sz="2400" dirty="0">
                <a:latin typeface="Tahoma" panose="020B0604030504040204" pitchFamily="34" charset="0"/>
                <a:ea typeface="Tahoma" panose="020B0604030504040204" pitchFamily="34" charset="0"/>
                <a:cs typeface="Tahoma" panose="020B0604030504040204" pitchFamily="34" charset="0"/>
              </a:rPr>
              <a:t>Diğer insanların  fikirlerine çok fazla önem verme</a:t>
            </a:r>
          </a:p>
          <a:p>
            <a:pPr algn="ctr"/>
            <a:r>
              <a:rPr lang="tr-TR" sz="2400" dirty="0">
                <a:latin typeface="Tahoma" panose="020B0604030504040204" pitchFamily="34" charset="0"/>
                <a:ea typeface="Tahoma" panose="020B0604030504040204" pitchFamily="34" charset="0"/>
                <a:cs typeface="Tahoma" panose="020B0604030504040204" pitchFamily="34" charset="0"/>
              </a:rPr>
              <a:t>Karar verme ve bir işi başlatabilme yetersizliği</a:t>
            </a:r>
          </a:p>
          <a:p>
            <a:pPr algn="ctr"/>
            <a:r>
              <a:rPr lang="tr-TR" sz="2400" dirty="0">
                <a:latin typeface="Tahoma" panose="020B0604030504040204" pitchFamily="34" charset="0"/>
                <a:ea typeface="Tahoma" panose="020B0604030504040204" pitchFamily="34" charset="0"/>
                <a:cs typeface="Tahoma" panose="020B0604030504040204" pitchFamily="34" charset="0"/>
              </a:rPr>
              <a:t>Genellikle kötümser olma</a:t>
            </a:r>
          </a:p>
          <a:p>
            <a:pPr algn="ctr"/>
            <a:r>
              <a:rPr lang="tr-TR" sz="2400" dirty="0">
                <a:latin typeface="Tahoma" panose="020B0604030504040204" pitchFamily="34" charset="0"/>
                <a:ea typeface="Tahoma" panose="020B0604030504040204" pitchFamily="34" charset="0"/>
                <a:cs typeface="Tahoma" panose="020B0604030504040204" pitchFamily="34" charset="0"/>
              </a:rPr>
              <a:t>Artan bir şekilde hayal kurma</a:t>
            </a:r>
          </a:p>
          <a:p>
            <a:pPr algn="ctr"/>
            <a:endParaRPr lang="tr-TR" sz="2400" dirty="0">
              <a:latin typeface="Tahoma" panose="020B0604030504040204" pitchFamily="34" charset="0"/>
              <a:ea typeface="Tahoma" panose="020B0604030504040204" pitchFamily="34" charset="0"/>
              <a:cs typeface="Tahoma" panose="020B0604030504040204" pitchFamily="34" charset="0"/>
            </a:endParaRPr>
          </a:p>
          <a:p>
            <a:pPr algn="ctr"/>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04ECD55E-EB9C-4683-906F-E88AF1603CFC}" type="slidenum">
              <a:rPr lang="tr-TR" smtClean="0"/>
              <a:pPr/>
              <a:t>43</a:t>
            </a:fld>
            <a:endParaRPr lang="tr-TR"/>
          </a:p>
        </p:txBody>
      </p:sp>
    </p:spTree>
    <p:extLst>
      <p:ext uri="{BB962C8B-B14F-4D97-AF65-F5344CB8AC3E}">
        <p14:creationId xmlns:p14="http://schemas.microsoft.com/office/powerpoint/2010/main" val="4012708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29564" y="188640"/>
            <a:ext cx="8496944" cy="1044352"/>
          </a:xfrm>
        </p:spPr>
        <p:txBody>
          <a:bodyPr>
            <a:normAutofit fontScale="90000"/>
          </a:bodyPr>
          <a:lstStyle/>
          <a:p>
            <a:pPr algn="ctr"/>
            <a:r>
              <a:rPr lang="tr-TR" sz="4000" dirty="0">
                <a:solidFill>
                  <a:srgbClr val="FF0000"/>
                </a:solidFill>
              </a:rPr>
              <a:t>Duygusal ve Davranışsal Belirtiler</a:t>
            </a:r>
          </a:p>
        </p:txBody>
      </p:sp>
      <p:sp>
        <p:nvSpPr>
          <p:cNvPr id="2" name="1 İçerik Yer Tutucusu"/>
          <p:cNvSpPr>
            <a:spLocks noGrp="1"/>
          </p:cNvSpPr>
          <p:nvPr>
            <p:ph idx="1"/>
          </p:nvPr>
        </p:nvSpPr>
        <p:spPr>
          <a:xfrm>
            <a:off x="395536" y="1196752"/>
            <a:ext cx="8229600" cy="4572000"/>
          </a:xfrm>
        </p:spPr>
        <p:txBody>
          <a:bodyPr>
            <a:normAutofit/>
          </a:bodyPr>
          <a:lstStyle/>
          <a:p>
            <a:pPr algn="ctr">
              <a:buNone/>
            </a:pPr>
            <a:r>
              <a:rPr lang="tr-TR" sz="2400" dirty="0"/>
              <a:t>    Duygusal ve davranışsal belirtiler, genellikle dışarıdan gözlenebilen, kişilerin davranışlarına yansıyan belirtilerdir.</a:t>
            </a:r>
          </a:p>
          <a:p>
            <a:pPr algn="ctr">
              <a:buNone/>
            </a:pPr>
            <a:r>
              <a:rPr lang="tr-TR" sz="2400" dirty="0"/>
              <a:t>   Davranış biçimleri kişinin örgüt içerisindeki performansını doğrudan etkiler</a:t>
            </a:r>
          </a:p>
          <a:p>
            <a:pPr algn="ctr">
              <a:buNone/>
            </a:pPr>
            <a:r>
              <a:rPr lang="tr-TR" sz="2400" dirty="0"/>
              <a:t>   Örneğin, iş performansını zayıflatan depresyon duygusu gibi.</a:t>
            </a:r>
          </a:p>
          <a:p>
            <a:pPr algn="ctr">
              <a:buNone/>
            </a:pPr>
            <a:endParaRPr lang="tr-TR" sz="2400" dirty="0"/>
          </a:p>
          <a:p>
            <a:pPr algn="ctr">
              <a:buNone/>
            </a:pPr>
            <a:endParaRPr lang="tr-TR" sz="2400" dirty="0"/>
          </a:p>
        </p:txBody>
      </p:sp>
      <p:sp>
        <p:nvSpPr>
          <p:cNvPr id="4" name="Slayt Numarası Yer Tutucusu 3"/>
          <p:cNvSpPr>
            <a:spLocks noGrp="1"/>
          </p:cNvSpPr>
          <p:nvPr>
            <p:ph type="sldNum" sz="quarter" idx="12"/>
          </p:nvPr>
        </p:nvSpPr>
        <p:spPr/>
        <p:txBody>
          <a:bodyPr/>
          <a:lstStyle/>
          <a:p>
            <a:fld id="{04ECD55E-EB9C-4683-906F-E88AF1603CFC}" type="slidenum">
              <a:rPr lang="tr-TR" smtClean="0"/>
              <a:pPr/>
              <a:t>44</a:t>
            </a:fld>
            <a:endParaRPr lang="tr-TR"/>
          </a:p>
        </p:txBody>
      </p:sp>
      <p:pic>
        <p:nvPicPr>
          <p:cNvPr id="6" name="5 Resim" descr="337713-3-4-e9468.jpg"/>
          <p:cNvPicPr>
            <a:picLocks noChangeAspect="1"/>
          </p:cNvPicPr>
          <p:nvPr/>
        </p:nvPicPr>
        <p:blipFill>
          <a:blip r:embed="rId2" cstate="print"/>
          <a:stretch>
            <a:fillRect/>
          </a:stretch>
        </p:blipFill>
        <p:spPr>
          <a:xfrm>
            <a:off x="3275856" y="4437112"/>
            <a:ext cx="3426693" cy="2069976"/>
          </a:xfrm>
          <a:prstGeom prst="rect">
            <a:avLst/>
          </a:prstGeom>
        </p:spPr>
      </p:pic>
    </p:spTree>
    <p:extLst>
      <p:ext uri="{BB962C8B-B14F-4D97-AF65-F5344CB8AC3E}">
        <p14:creationId xmlns:p14="http://schemas.microsoft.com/office/powerpoint/2010/main" val="1927465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560" y="1268760"/>
            <a:ext cx="8229600" cy="5472608"/>
          </a:xfrm>
        </p:spPr>
        <p:txBody>
          <a:bodyPr>
            <a:noAutofit/>
          </a:bodyPr>
          <a:lstStyle/>
          <a:p>
            <a:pPr algn="ctr"/>
            <a:r>
              <a:rPr lang="tr-TR" sz="2200" dirty="0">
                <a:latin typeface="Tahoma" panose="020B0604030504040204" pitchFamily="34" charset="0"/>
                <a:ea typeface="Tahoma" panose="020B0604030504040204" pitchFamily="34" charset="0"/>
                <a:cs typeface="Tahoma" panose="020B0604030504040204" pitchFamily="34" charset="0"/>
              </a:rPr>
              <a:t>Kararlar üzerinde emin olamama ve bir karara çabuk varamama</a:t>
            </a:r>
          </a:p>
          <a:p>
            <a:pPr algn="ctr"/>
            <a:r>
              <a:rPr lang="tr-TR" sz="2200" dirty="0">
                <a:latin typeface="Tahoma" panose="020B0604030504040204" pitchFamily="34" charset="0"/>
                <a:ea typeface="Tahoma" panose="020B0604030504040204" pitchFamily="34" charset="0"/>
                <a:cs typeface="Tahoma" panose="020B0604030504040204" pitchFamily="34" charset="0"/>
              </a:rPr>
              <a:t>İşleri zamanında yetiştirmede başarısızlık</a:t>
            </a:r>
          </a:p>
          <a:p>
            <a:pPr algn="ctr"/>
            <a:r>
              <a:rPr lang="tr-TR" sz="2200" dirty="0">
                <a:latin typeface="Tahoma" panose="020B0604030504040204" pitchFamily="34" charset="0"/>
                <a:ea typeface="Tahoma" panose="020B0604030504040204" pitchFamily="34" charset="0"/>
                <a:cs typeface="Tahoma" panose="020B0604030504040204" pitchFamily="34" charset="0"/>
              </a:rPr>
              <a:t>Gözden kaçırma ve hataların artması</a:t>
            </a:r>
          </a:p>
          <a:p>
            <a:pPr algn="ctr"/>
            <a:r>
              <a:rPr lang="tr-TR" sz="2200" dirty="0">
                <a:latin typeface="Tahoma" panose="020B0604030504040204" pitchFamily="34" charset="0"/>
                <a:ea typeface="Tahoma" panose="020B0604030504040204" pitchFamily="34" charset="0"/>
                <a:cs typeface="Tahoma" panose="020B0604030504040204" pitchFamily="34" charset="0"/>
              </a:rPr>
              <a:t>Nedensiz işe gelmeme ve ağır hareket etme</a:t>
            </a:r>
          </a:p>
          <a:p>
            <a:pPr algn="ctr"/>
            <a:r>
              <a:rPr lang="tr-TR" sz="2200" dirty="0">
                <a:latin typeface="Tahoma" panose="020B0604030504040204" pitchFamily="34" charset="0"/>
                <a:ea typeface="Tahoma" panose="020B0604030504040204" pitchFamily="34" charset="0"/>
                <a:cs typeface="Tahoma" panose="020B0604030504040204" pitchFamily="34" charset="0"/>
              </a:rPr>
              <a:t>Sık sık iş değiştirme ve işle ilgili mutsuzluk</a:t>
            </a:r>
          </a:p>
          <a:p>
            <a:pPr algn="ctr"/>
            <a:r>
              <a:rPr lang="tr-TR" sz="2200" dirty="0">
                <a:latin typeface="Tahoma" panose="020B0604030504040204" pitchFamily="34" charset="0"/>
                <a:ea typeface="Tahoma" panose="020B0604030504040204" pitchFamily="34" charset="0"/>
                <a:cs typeface="Tahoma" panose="020B0604030504040204" pitchFamily="34" charset="0"/>
              </a:rPr>
              <a:t>İlgi eksikliği ve cansızlık</a:t>
            </a:r>
          </a:p>
          <a:p>
            <a:pPr algn="ctr"/>
            <a:r>
              <a:rPr lang="tr-TR" sz="2200" dirty="0">
                <a:latin typeface="Tahoma" panose="020B0604030504040204" pitchFamily="34" charset="0"/>
                <a:ea typeface="Tahoma" panose="020B0604030504040204" pitchFamily="34" charset="0"/>
                <a:cs typeface="Tahoma" panose="020B0604030504040204" pitchFamily="34" charset="0"/>
              </a:rPr>
              <a:t>İşle ilgili normalden fazla şikayet etme</a:t>
            </a:r>
          </a:p>
          <a:p>
            <a:pPr algn="ctr"/>
            <a:r>
              <a:rPr lang="tr-TR" sz="2200" dirty="0">
                <a:latin typeface="Tahoma" panose="020B0604030504040204" pitchFamily="34" charset="0"/>
                <a:ea typeface="Tahoma" panose="020B0604030504040204" pitchFamily="34" charset="0"/>
                <a:cs typeface="Tahoma" panose="020B0604030504040204" pitchFamily="34" charset="0"/>
              </a:rPr>
              <a:t>Aşırı hareketlilik veya tersi</a:t>
            </a:r>
          </a:p>
          <a:p>
            <a:pPr algn="ctr"/>
            <a:r>
              <a:rPr lang="tr-TR" sz="2200" dirty="0">
                <a:latin typeface="Tahoma" panose="020B0604030504040204" pitchFamily="34" charset="0"/>
                <a:ea typeface="Tahoma" panose="020B0604030504040204" pitchFamily="34" charset="0"/>
                <a:cs typeface="Tahoma" panose="020B0604030504040204" pitchFamily="34" charset="0"/>
              </a:rPr>
              <a:t>İletişim ve dinleme yeteneklerinde azalma</a:t>
            </a:r>
          </a:p>
          <a:p>
            <a:pPr algn="ctr"/>
            <a:r>
              <a:rPr lang="tr-TR" sz="2200" dirty="0">
                <a:latin typeface="Tahoma" panose="020B0604030504040204" pitchFamily="34" charset="0"/>
                <a:ea typeface="Tahoma" panose="020B0604030504040204" pitchFamily="34" charset="0"/>
                <a:cs typeface="Tahoma" panose="020B0604030504040204" pitchFamily="34" charset="0"/>
              </a:rPr>
              <a:t>Öfke patlamaları ve sürekli şiddetli tartışma başlatma</a:t>
            </a:r>
          </a:p>
          <a:p>
            <a:pPr algn="ctr"/>
            <a:r>
              <a:rPr lang="tr-TR" sz="2200" dirty="0">
                <a:latin typeface="Tahoma" panose="020B0604030504040204" pitchFamily="34" charset="0"/>
                <a:ea typeface="Tahoma" panose="020B0604030504040204" pitchFamily="34" charset="0"/>
                <a:cs typeface="Tahoma" panose="020B0604030504040204" pitchFamily="34" charset="0"/>
              </a:rPr>
              <a:t>Rahatlama ve dinlenme yeteneklerinde düşüş</a:t>
            </a:r>
          </a:p>
          <a:p>
            <a:pPr algn="ctr"/>
            <a:r>
              <a:rPr lang="tr-TR" sz="2200" dirty="0">
                <a:latin typeface="Tahoma" panose="020B0604030504040204" pitchFamily="34" charset="0"/>
                <a:ea typeface="Tahoma" panose="020B0604030504040204" pitchFamily="34" charset="0"/>
                <a:cs typeface="Tahoma" panose="020B0604030504040204" pitchFamily="34" charset="0"/>
              </a:rPr>
              <a:t>Ağlama krizleri ya da donukluk</a:t>
            </a:r>
          </a:p>
          <a:p>
            <a:pPr algn="ctr"/>
            <a:endParaRPr lang="tr-TR" sz="2200" dirty="0">
              <a:latin typeface="Tahoma" panose="020B0604030504040204" pitchFamily="34" charset="0"/>
              <a:ea typeface="Tahoma" panose="020B0604030504040204" pitchFamily="34" charset="0"/>
              <a:cs typeface="Tahoma" panose="020B0604030504040204" pitchFamily="34" charset="0"/>
            </a:endParaRPr>
          </a:p>
        </p:txBody>
      </p:sp>
      <p:sp>
        <p:nvSpPr>
          <p:cNvPr id="3" name="Slayt Numarası Yer Tutucusu 2"/>
          <p:cNvSpPr>
            <a:spLocks noGrp="1"/>
          </p:cNvSpPr>
          <p:nvPr>
            <p:ph type="sldNum" sz="quarter" idx="12"/>
          </p:nvPr>
        </p:nvSpPr>
        <p:spPr/>
        <p:txBody>
          <a:bodyPr/>
          <a:lstStyle/>
          <a:p>
            <a:fld id="{04ECD55E-EB9C-4683-906F-E88AF1603CFC}" type="slidenum">
              <a:rPr lang="tr-TR" smtClean="0"/>
              <a:pPr/>
              <a:t>45</a:t>
            </a:fld>
            <a:endParaRPr lang="tr-TR"/>
          </a:p>
        </p:txBody>
      </p:sp>
      <p:sp>
        <p:nvSpPr>
          <p:cNvPr id="5" name="Metin kutusu 4">
            <a:extLst>
              <a:ext uri="{FF2B5EF4-FFF2-40B4-BE49-F238E27FC236}">
                <a16:creationId xmlns:a16="http://schemas.microsoft.com/office/drawing/2014/main" id="{D6EDC6D6-CE38-4033-99AE-11B9F5218CCC}"/>
              </a:ext>
            </a:extLst>
          </p:cNvPr>
          <p:cNvSpPr txBox="1"/>
          <p:nvPr/>
        </p:nvSpPr>
        <p:spPr>
          <a:xfrm>
            <a:off x="755576" y="0"/>
            <a:ext cx="8136904" cy="1323439"/>
          </a:xfrm>
          <a:prstGeom prst="rect">
            <a:avLst/>
          </a:prstGeom>
          <a:noFill/>
        </p:spPr>
        <p:txBody>
          <a:bodyPr wrap="square">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Duygusal ve Davranışsal Belirtiler</a:t>
            </a:r>
            <a:endParaRPr lang="tr-TR"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7332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83568" y="2780928"/>
            <a:ext cx="8229600" cy="1219200"/>
          </a:xfrm>
        </p:spPr>
        <p:txBody>
          <a:bodyPr>
            <a:normAutofit fontScale="90000"/>
          </a:bodyPr>
          <a:lstStyle/>
          <a:p>
            <a:pPr algn="ctr"/>
            <a:r>
              <a:rPr lang="tr-TR" b="1" dirty="0">
                <a:solidFill>
                  <a:schemeClr val="tx1"/>
                </a:solidFill>
                <a:latin typeface="Tahoma" panose="020B0604030504040204" pitchFamily="34" charset="0"/>
                <a:ea typeface="Tahoma" panose="020B0604030504040204" pitchFamily="34" charset="0"/>
                <a:cs typeface="Tahoma" panose="020B0604030504040204" pitchFamily="34" charset="0"/>
              </a:rPr>
              <a:t> SİZİN </a:t>
            </a:r>
            <a:r>
              <a:rPr lang="tr-TR" b="1" dirty="0" err="1">
                <a:solidFill>
                  <a:schemeClr val="tx1"/>
                </a:solidFill>
                <a:latin typeface="Tahoma" panose="020B0604030504040204" pitchFamily="34" charset="0"/>
                <a:ea typeface="Tahoma" panose="020B0604030504040204" pitchFamily="34" charset="0"/>
                <a:cs typeface="Tahoma" panose="020B0604030504040204" pitchFamily="34" charset="0"/>
              </a:rPr>
              <a:t>STRESiNİZ</a:t>
            </a:r>
            <a:r>
              <a:rPr lang="tr-TR" b="1" dirty="0">
                <a:solidFill>
                  <a:schemeClr val="tx1"/>
                </a:solidFill>
                <a:latin typeface="Tahoma" panose="020B0604030504040204" pitchFamily="34" charset="0"/>
                <a:ea typeface="Tahoma" panose="020B0604030504040204" pitchFamily="34" charset="0"/>
                <a:cs typeface="Tahoma" panose="020B0604030504040204" pitchFamily="34" charset="0"/>
              </a:rPr>
              <a:t> KAÇ PUAN?</a:t>
            </a:r>
          </a:p>
        </p:txBody>
      </p:sp>
      <p:sp>
        <p:nvSpPr>
          <p:cNvPr id="2" name="Slayt Numarası Yer Tutucusu 1"/>
          <p:cNvSpPr>
            <a:spLocks noGrp="1"/>
          </p:cNvSpPr>
          <p:nvPr>
            <p:ph type="sldNum" sz="quarter" idx="12"/>
          </p:nvPr>
        </p:nvSpPr>
        <p:spPr/>
        <p:txBody>
          <a:bodyPr/>
          <a:lstStyle/>
          <a:p>
            <a:fld id="{04ECD55E-EB9C-4683-906F-E88AF1603CFC}" type="slidenum">
              <a:rPr lang="tr-TR" smtClean="0"/>
              <a:pPr/>
              <a:t>46</a:t>
            </a:fld>
            <a:endParaRPr lang="tr-TR"/>
          </a:p>
        </p:txBody>
      </p:sp>
    </p:spTree>
    <p:extLst>
      <p:ext uri="{BB962C8B-B14F-4D97-AF65-F5344CB8AC3E}">
        <p14:creationId xmlns:p14="http://schemas.microsoft.com/office/powerpoint/2010/main" val="2471126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04ECD55E-EB9C-4683-906F-E88AF1603CFC}" type="slidenum">
              <a:rPr lang="tr-TR" smtClean="0"/>
              <a:pPr/>
              <a:t>47</a:t>
            </a:fld>
            <a:endParaRPr lang="tr-TR"/>
          </a:p>
        </p:txBody>
      </p:sp>
      <p:sp>
        <p:nvSpPr>
          <p:cNvPr id="5" name="Başlık 4">
            <a:extLst>
              <a:ext uri="{FF2B5EF4-FFF2-40B4-BE49-F238E27FC236}">
                <a16:creationId xmlns:a16="http://schemas.microsoft.com/office/drawing/2014/main" id="{8F556254-5E67-4873-B3DB-378C90A832A2}"/>
              </a:ext>
            </a:extLst>
          </p:cNvPr>
          <p:cNvSpPr>
            <a:spLocks noGrp="1"/>
          </p:cNvSpPr>
          <p:nvPr>
            <p:ph type="title"/>
          </p:nvPr>
        </p:nvSpPr>
        <p:spPr>
          <a:xfrm>
            <a:off x="827584" y="2276872"/>
            <a:ext cx="7848872" cy="3240360"/>
          </a:xfrm>
        </p:spPr>
        <p:txBody>
          <a:bodyPr>
            <a:normAutofit/>
          </a:bodyPr>
          <a:lstStyle/>
          <a:p>
            <a:pPr algn="ctr"/>
            <a:r>
              <a:rPr lang="tr-TR" sz="4000" dirty="0">
                <a:latin typeface="Tahoma" panose="020B0604030504040204" pitchFamily="34" charset="0"/>
                <a:ea typeface="Tahoma" panose="020B0604030504040204" pitchFamily="34" charset="0"/>
                <a:cs typeface="Tahoma" panose="020B0604030504040204" pitchFamily="34" charset="0"/>
              </a:rPr>
              <a:t>150-199 Hafif</a:t>
            </a:r>
            <a:br>
              <a:rPr lang="tr-TR" sz="4000" dirty="0">
                <a:latin typeface="Tahoma" panose="020B0604030504040204" pitchFamily="34" charset="0"/>
                <a:ea typeface="Tahoma" panose="020B0604030504040204" pitchFamily="34" charset="0"/>
                <a:cs typeface="Tahoma" panose="020B0604030504040204" pitchFamily="34" charset="0"/>
              </a:rPr>
            </a:br>
            <a:r>
              <a:rPr lang="tr-TR" sz="4000" dirty="0">
                <a:latin typeface="Tahoma" panose="020B0604030504040204" pitchFamily="34" charset="0"/>
                <a:ea typeface="Tahoma" panose="020B0604030504040204" pitchFamily="34" charset="0"/>
                <a:cs typeface="Tahoma" panose="020B0604030504040204" pitchFamily="34" charset="0"/>
              </a:rPr>
              <a:t>200-299 orta</a:t>
            </a:r>
            <a:br>
              <a:rPr lang="tr-TR" sz="4000" dirty="0">
                <a:latin typeface="Tahoma" panose="020B0604030504040204" pitchFamily="34" charset="0"/>
                <a:ea typeface="Tahoma" panose="020B0604030504040204" pitchFamily="34" charset="0"/>
                <a:cs typeface="Tahoma" panose="020B0604030504040204" pitchFamily="34" charset="0"/>
              </a:rPr>
            </a:br>
            <a:r>
              <a:rPr lang="tr-TR" sz="4000" dirty="0">
                <a:latin typeface="Tahoma" panose="020B0604030504040204" pitchFamily="34" charset="0"/>
                <a:ea typeface="Tahoma" panose="020B0604030504040204" pitchFamily="34" charset="0"/>
                <a:cs typeface="Tahoma" panose="020B0604030504040204" pitchFamily="34" charset="0"/>
              </a:rPr>
              <a:t>300 ve üzeri ağır</a:t>
            </a:r>
          </a:p>
        </p:txBody>
      </p:sp>
    </p:spTree>
    <p:extLst>
      <p:ext uri="{BB962C8B-B14F-4D97-AF65-F5344CB8AC3E}">
        <p14:creationId xmlns:p14="http://schemas.microsoft.com/office/powerpoint/2010/main" val="639346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39552" y="404664"/>
            <a:ext cx="8229600" cy="1219200"/>
          </a:xfrm>
        </p:spPr>
        <p:txBody>
          <a:bodyPr>
            <a:normAutofit fontScale="90000"/>
          </a:bodyPr>
          <a:lstStyle/>
          <a:p>
            <a:pPr algn="ctr"/>
            <a:r>
              <a:rPr lang="tr-TR" b="1" dirty="0">
                <a:solidFill>
                  <a:schemeClr val="tx1"/>
                </a:solidFill>
              </a:rPr>
              <a:t>  STRESLE BAŞA ÇIKMA YÖNTEMLERİ</a:t>
            </a:r>
          </a:p>
        </p:txBody>
      </p:sp>
      <p:pic>
        <p:nvPicPr>
          <p:cNvPr id="4" name="3 İçerik Yer Tutucusu" descr="bilimsel-olmayan-stresle-basa-cikma-yontemleri-1.jpg"/>
          <p:cNvPicPr>
            <a:picLocks noGrp="1" noChangeAspect="1"/>
          </p:cNvPicPr>
          <p:nvPr>
            <p:ph idx="1"/>
          </p:nvPr>
        </p:nvPicPr>
        <p:blipFill>
          <a:blip r:embed="rId2" cstate="print"/>
          <a:stretch>
            <a:fillRect/>
          </a:stretch>
        </p:blipFill>
        <p:spPr>
          <a:xfrm>
            <a:off x="2483644" y="2378075"/>
            <a:ext cx="4543425" cy="3409950"/>
          </a:xfrm>
        </p:spPr>
      </p:pic>
      <p:sp>
        <p:nvSpPr>
          <p:cNvPr id="2" name="Slayt Numarası Yer Tutucusu 1"/>
          <p:cNvSpPr>
            <a:spLocks noGrp="1"/>
          </p:cNvSpPr>
          <p:nvPr>
            <p:ph type="sldNum" sz="quarter" idx="12"/>
          </p:nvPr>
        </p:nvSpPr>
        <p:spPr/>
        <p:txBody>
          <a:bodyPr/>
          <a:lstStyle/>
          <a:p>
            <a:fld id="{04ECD55E-EB9C-4683-906F-E88AF1603CFC}" type="slidenum">
              <a:rPr lang="tr-TR" smtClean="0"/>
              <a:pPr/>
              <a:t>48</a:t>
            </a:fld>
            <a:endParaRPr lang="tr-TR"/>
          </a:p>
        </p:txBody>
      </p:sp>
    </p:spTree>
    <p:extLst>
      <p:ext uri="{BB962C8B-B14F-4D97-AF65-F5344CB8AC3E}">
        <p14:creationId xmlns:p14="http://schemas.microsoft.com/office/powerpoint/2010/main" val="1858151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18EC8B9-6EFD-46AA-A7B7-B77D07E5C7BB}"/>
              </a:ext>
            </a:extLst>
          </p:cNvPr>
          <p:cNvSpPr>
            <a:spLocks noGrp="1"/>
          </p:cNvSpPr>
          <p:nvPr>
            <p:ph type="title"/>
          </p:nvPr>
        </p:nvSpPr>
        <p:spPr>
          <a:xfrm>
            <a:off x="827584" y="116632"/>
            <a:ext cx="7920880" cy="1008112"/>
          </a:xfrm>
        </p:spPr>
        <p:txBody>
          <a:bodyPr>
            <a:noAutofit/>
          </a:bodyPr>
          <a:lstStyle/>
          <a:p>
            <a:pPr algn="ctr"/>
            <a:r>
              <a:rPr lang="tr-TR" sz="4000" b="1" i="0" u="none" strike="noStrike" baseline="0" dirty="0">
                <a:solidFill>
                  <a:srgbClr val="FF0000"/>
                </a:solidFill>
                <a:latin typeface="Tahoma" panose="020B0604030504040204" pitchFamily="34" charset="0"/>
                <a:ea typeface="Tahoma" panose="020B0604030504040204" pitchFamily="34" charset="0"/>
                <a:cs typeface="Tahoma" panose="020B0604030504040204" pitchFamily="34" charset="0"/>
              </a:rPr>
              <a:t>Stresle Başa Çıkma Yolları</a:t>
            </a:r>
            <a:endParaRPr lang="tr-TR" sz="4000" b="0" i="0" u="none" strike="noStrike" baseline="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04ECD55E-EB9C-4683-906F-E88AF1603CFC}" type="slidenum">
              <a:rPr lang="tr-TR" smtClean="0"/>
              <a:pPr/>
              <a:t>49</a:t>
            </a:fld>
            <a:endParaRPr lang="tr-TR"/>
          </a:p>
        </p:txBody>
      </p:sp>
      <p:sp>
        <p:nvSpPr>
          <p:cNvPr id="6" name="Metin kutusu 5">
            <a:extLst>
              <a:ext uri="{FF2B5EF4-FFF2-40B4-BE49-F238E27FC236}">
                <a16:creationId xmlns:a16="http://schemas.microsoft.com/office/drawing/2014/main" id="{B527B2B0-7556-407B-BC84-C164A81F8C03}"/>
              </a:ext>
            </a:extLst>
          </p:cNvPr>
          <p:cNvSpPr txBox="1"/>
          <p:nvPr/>
        </p:nvSpPr>
        <p:spPr>
          <a:xfrm>
            <a:off x="611560" y="1124744"/>
            <a:ext cx="8352928" cy="5860259"/>
          </a:xfrm>
          <a:prstGeom prst="rect">
            <a:avLst/>
          </a:prstGeom>
          <a:noFill/>
        </p:spPr>
        <p:txBody>
          <a:bodyPr wrap="square">
            <a:spAutoFit/>
          </a:bodyPr>
          <a:lstStyle/>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DKBY Yöntemi</a:t>
            </a:r>
          </a:p>
          <a:p>
            <a:pPr marL="342900" indent="-342900" algn="ctr">
              <a:lnSpc>
                <a:spcPct val="150000"/>
              </a:lnSpc>
              <a:buFont typeface="Arial" panose="020B0604020202020204" pitchFamily="34" charset="0"/>
              <a:buChar char="•"/>
            </a:pPr>
            <a:r>
              <a:rPr lang="tr-TR" sz="2300" dirty="0">
                <a:latin typeface="Tahoma" panose="020B0604030504040204" pitchFamily="34" charset="0"/>
                <a:ea typeface="Tahoma" panose="020B0604030504040204" pitchFamily="34" charset="0"/>
                <a:cs typeface="Tahoma" panose="020B0604030504040204" pitchFamily="34" charset="0"/>
              </a:rPr>
              <a:t>Kendini Gözlemleme ve Yeniden Yapılandırma</a:t>
            </a:r>
            <a:endParaRPr lang="tr-TR" sz="2300" i="0" u="none" strike="noStrike" baseline="0" dirty="0">
              <a:latin typeface="Tahoma" panose="020B0604030504040204" pitchFamily="34" charset="0"/>
              <a:ea typeface="Tahoma" panose="020B0604030504040204" pitchFamily="34" charset="0"/>
              <a:cs typeface="Tahoma" panose="020B0604030504040204" pitchFamily="34" charset="0"/>
            </a:endParaRP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Zaman Yönetimi </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Gevşeme Teknikleri </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  Meditasyon </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 Hobiler </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 Egzersiz </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Olumlu Düşünme</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Beslenme </a:t>
            </a:r>
          </a:p>
          <a:p>
            <a:pPr marL="342900" indent="-342900" algn="ctr">
              <a:lnSpc>
                <a:spcPct val="150000"/>
              </a:lnSpc>
              <a:buFont typeface="Arial" panose="020B0604020202020204" pitchFamily="34" charset="0"/>
              <a:buChar char="•"/>
            </a:pPr>
            <a:r>
              <a:rPr lang="tr-TR" sz="2300" i="0" u="none" strike="noStrike" baseline="0" dirty="0">
                <a:latin typeface="Tahoma" panose="020B0604030504040204" pitchFamily="34" charset="0"/>
                <a:ea typeface="Tahoma" panose="020B0604030504040204" pitchFamily="34" charset="0"/>
                <a:cs typeface="Tahoma" panose="020B0604030504040204" pitchFamily="34" charset="0"/>
              </a:rPr>
              <a:t>Profesyonel Destek Alma </a:t>
            </a:r>
          </a:p>
          <a:p>
            <a:pPr marL="342900" indent="-342900" algn="ctr">
              <a:lnSpc>
                <a:spcPct val="150000"/>
              </a:lnSpc>
              <a:buFont typeface="Arial" panose="020B0604020202020204" pitchFamily="34" charset="0"/>
              <a:buChar char="•"/>
            </a:pPr>
            <a:r>
              <a:rPr lang="tr-TR" sz="2300" dirty="0">
                <a:latin typeface="Tahoma" panose="020B0604030504040204" pitchFamily="34" charset="0"/>
                <a:ea typeface="Tahoma" panose="020B0604030504040204" pitchFamily="34" charset="0"/>
                <a:cs typeface="Tahoma" panose="020B0604030504040204" pitchFamily="34" charset="0"/>
              </a:rPr>
              <a:t>Sosyal İlişkiler</a:t>
            </a:r>
            <a:endParaRPr lang="tr-TR" sz="2300" i="0" u="none" strike="noStrike" baseline="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880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pPr algn="ctr"/>
            <a:r>
              <a:rPr lang="tr-TR" sz="3200" b="1" dirty="0">
                <a:solidFill>
                  <a:srgbClr val="FF0000"/>
                </a:solidFill>
              </a:rPr>
              <a:t>Stres  Nedir?</a:t>
            </a:r>
          </a:p>
        </p:txBody>
      </p:sp>
      <p:sp>
        <p:nvSpPr>
          <p:cNvPr id="2" name="1 İçerik Yer Tutucusu"/>
          <p:cNvSpPr>
            <a:spLocks noGrp="1"/>
          </p:cNvSpPr>
          <p:nvPr>
            <p:ph idx="1"/>
          </p:nvPr>
        </p:nvSpPr>
        <p:spPr>
          <a:xfrm>
            <a:off x="683568" y="1628800"/>
            <a:ext cx="8136904" cy="3593591"/>
          </a:xfrm>
        </p:spPr>
        <p:txBody>
          <a:bodyPr>
            <a:noAutofit/>
          </a:bodyPr>
          <a:lstStyle/>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Bireyin hissi ya da fiziki durumuna yönelik muhtemel bir tehdit sezdiğinde, bedeninde ya da beyninde oluşan bir tepkidir.</a:t>
            </a: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Fizyolojik bir durumdur</a:t>
            </a: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Savaş ya da kaç yanıtıdır.</a:t>
            </a: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Bedensel ve psikolojik tepkiler zinciridir.</a:t>
            </a: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Vücudumuzun olaylara tepki verme biçimidir.</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5</a:t>
            </a:fld>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382385"/>
            <a:ext cx="7633742" cy="814367"/>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DEĞİŞTİR</a:t>
            </a:r>
          </a:p>
        </p:txBody>
      </p:sp>
      <p:sp>
        <p:nvSpPr>
          <p:cNvPr id="3" name="İçerik Yer Tutucusu 2"/>
          <p:cNvSpPr>
            <a:spLocks noGrp="1"/>
          </p:cNvSpPr>
          <p:nvPr>
            <p:ph idx="1"/>
          </p:nvPr>
        </p:nvSpPr>
        <p:spPr>
          <a:xfrm>
            <a:off x="971600" y="1772816"/>
            <a:ext cx="7633742" cy="3593591"/>
          </a:xfrm>
        </p:spPr>
        <p:txBody>
          <a:bodyPr>
            <a:normAutofit/>
          </a:bodyPr>
          <a:lstStyle/>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İlk Adım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Değiştir.</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İmkanınız Varsa, İçinde Bulunduğunuz Olumsuz Durumu Değiştirmektedir.</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8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KABUL ET</a:t>
            </a:r>
          </a:p>
        </p:txBody>
      </p:sp>
      <p:sp>
        <p:nvSpPr>
          <p:cNvPr id="3" name="İçerik Yer Tutucusu 2"/>
          <p:cNvSpPr>
            <a:spLocks noGrp="1"/>
          </p:cNvSpPr>
          <p:nvPr>
            <p:ph idx="1"/>
          </p:nvPr>
        </p:nvSpPr>
        <p:spPr>
          <a:xfrm>
            <a:off x="755576" y="1988840"/>
            <a:ext cx="8064896" cy="3593591"/>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İkinci adım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Kabul Et.</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Kontrol edemeyeceğiniz durumlarla karşılaşabilirsiniz.</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Bu durumda, kontrol edemeyeceğiniz koşulları öfkelenmeden kabul etmeyi ve pozitif yaklaşımınızı kaybetmemeyi öğrenmelisiniz.</a:t>
            </a:r>
          </a:p>
        </p:txBody>
      </p:sp>
    </p:spTree>
    <p:extLst>
      <p:ext uri="{BB962C8B-B14F-4D97-AF65-F5344CB8AC3E}">
        <p14:creationId xmlns:p14="http://schemas.microsoft.com/office/powerpoint/2010/main" val="138248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382385"/>
            <a:ext cx="7233642" cy="1462439"/>
          </a:xfrm>
        </p:spPr>
        <p:txBody>
          <a:bodyPr>
            <a:normAutofit/>
          </a:bodyPr>
          <a:lstStyle/>
          <a:p>
            <a:pPr algn="ctr"/>
            <a:r>
              <a:rPr lang="tr-TR"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boşver</a:t>
            </a: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99592" y="1556792"/>
            <a:ext cx="7633742" cy="3593591"/>
          </a:xfrm>
        </p:spPr>
        <p:txBody>
          <a:bodyPr>
            <a:normAutofit/>
          </a:bodyPr>
          <a:lstStyle/>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Üçüncü adım </a:t>
            </a:r>
            <a:r>
              <a:rPr lang="tr-TR" sz="2400" dirty="0" err="1">
                <a:solidFill>
                  <a:schemeClr val="tx1"/>
                </a:solidFill>
                <a:latin typeface="Tahoma" panose="020B0604030504040204" pitchFamily="34" charset="0"/>
                <a:ea typeface="Tahoma" panose="020B0604030504040204" pitchFamily="34" charset="0"/>
                <a:cs typeface="Tahoma" panose="020B0604030504040204" pitchFamily="34" charset="0"/>
              </a:rPr>
              <a:t>Boşver</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Boş vermek duygusal, zihinsel ve ruhsal açıdan işe yarayan güçlü bir yöntemdir. </a:t>
            </a:r>
          </a:p>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Bazı olayları boş vermek ve görmemezlikten gelmek stresten uzak kalmanızı sağlar.</a:t>
            </a:r>
          </a:p>
        </p:txBody>
      </p:sp>
    </p:spTree>
    <p:extLst>
      <p:ext uri="{BB962C8B-B14F-4D97-AF65-F5344CB8AC3E}">
        <p14:creationId xmlns:p14="http://schemas.microsoft.com/office/powerpoint/2010/main" val="316997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yaşam tarzını yönet</a:t>
            </a: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99592" y="1988840"/>
            <a:ext cx="7633742" cy="3593591"/>
          </a:xfrm>
        </p:spPr>
        <p:txBody>
          <a:bodyPr>
            <a:norm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Dördüncü adım yaşam tarzını yönetmektir.</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Bu adımda egzersiz, diyet, rahatlama ve duygusal destek vb. yöntemler, gelecekte stres oluşturabilecek unsurlarla bu günden mücadele etmeyi sağlar. </a:t>
            </a:r>
          </a:p>
        </p:txBody>
      </p:sp>
    </p:spTree>
    <p:extLst>
      <p:ext uri="{BB962C8B-B14F-4D97-AF65-F5344CB8AC3E}">
        <p14:creationId xmlns:p14="http://schemas.microsoft.com/office/powerpoint/2010/main" val="655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6632"/>
            <a:ext cx="7633742" cy="1492132"/>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Kendini Gözleme ve Yeniden Yapılandırma</a:t>
            </a:r>
            <a:r>
              <a:rPr lang="tr-TR" sz="4000" b="1" dirty="0">
                <a:latin typeface="Tahoma" panose="020B0604030504040204" pitchFamily="34" charset="0"/>
                <a:ea typeface="Tahoma" panose="020B0604030504040204" pitchFamily="34" charset="0"/>
                <a:cs typeface="Tahoma" panose="020B0604030504040204" pitchFamily="34" charset="0"/>
              </a:rPr>
              <a:t> </a:t>
            </a:r>
            <a:br>
              <a:rPr lang="tr-TR" sz="4000" b="1" dirty="0">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683568" y="1628800"/>
            <a:ext cx="8136904" cy="4608512"/>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Kişinin kendini tanıması, stresi belirlemek ve başa çıkmak için yararlı bir yoldur. </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İnsanların, belli bir olaya ne şekilde tepki verdiklerini anlamanın en iyi yollarından biri, davranışlarının günlük kaydını tutmaktır. </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Kişilerden, o gün içerisinde kendilerine güçlük yaratan bir duruma ne şekilde yanıt verdiklerini kayıt etmeleri istenir.  </a:t>
            </a:r>
          </a:p>
        </p:txBody>
      </p:sp>
    </p:spTree>
    <p:extLst>
      <p:ext uri="{BB962C8B-B14F-4D97-AF65-F5344CB8AC3E}">
        <p14:creationId xmlns:p14="http://schemas.microsoft.com/office/powerpoint/2010/main" val="37697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6632"/>
            <a:ext cx="7633742" cy="1492132"/>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Kendini Gözleme ve Yeniden Yapılandırma</a:t>
            </a:r>
            <a:r>
              <a:rPr lang="tr-TR" sz="4000" b="1" dirty="0">
                <a:latin typeface="Tahoma" panose="020B0604030504040204" pitchFamily="34" charset="0"/>
                <a:ea typeface="Tahoma" panose="020B0604030504040204" pitchFamily="34" charset="0"/>
                <a:cs typeface="Tahoma" panose="020B0604030504040204" pitchFamily="34" charset="0"/>
              </a:rPr>
              <a:t> </a:t>
            </a:r>
            <a:br>
              <a:rPr lang="tr-TR" sz="4000" b="1" dirty="0">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755576" y="1196752"/>
            <a:ext cx="7992888" cy="5400600"/>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Kaydederken, olayın öncesi, davranışlar ve sonuçlar dikkate alınır. </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Olayın öncesi kısmına, kişinin stres kaynağı olarak algıladığı belli bir çevresel olay yazılır. 0-100 arası bir puan verilir.</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Davranış kısmındaysa, bu olaya kişinin verdiği bilişsel ve davranışsal tepkiler kaydedilir. </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966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6632"/>
            <a:ext cx="7633742" cy="1492132"/>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Kendini Gözleme ve Yeniden Yapılandırma</a:t>
            </a:r>
            <a:r>
              <a:rPr lang="tr-TR" sz="4000" b="1" dirty="0">
                <a:latin typeface="Tahoma" panose="020B0604030504040204" pitchFamily="34" charset="0"/>
                <a:ea typeface="Tahoma" panose="020B0604030504040204" pitchFamily="34" charset="0"/>
                <a:cs typeface="Tahoma" panose="020B0604030504040204" pitchFamily="34" charset="0"/>
              </a:rPr>
              <a:t> </a:t>
            </a:r>
            <a:br>
              <a:rPr lang="tr-TR" sz="4000" b="1" dirty="0">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27584" y="1196752"/>
            <a:ext cx="7920880" cy="5400600"/>
          </a:xfrm>
        </p:spPr>
        <p:txBody>
          <a:bodyPr>
            <a:noAutofit/>
          </a:bodyPr>
          <a:lstStyle/>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Sonuçlar kısmındaysa, stresöre karşı verilen tepkilerin sonuçları kaydedilir ve değerlendirilir. </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Verilen bilişsel, duygusal ya da fizyolojik tepkiler sonucunda stres kaynağıyla ilgili olarak daha olumlu bir pozisyon elde edilebilmiş midir kısmı değerlendirilir.</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772816"/>
            <a:ext cx="8064896" cy="4896544"/>
          </a:xfrm>
        </p:spPr>
        <p:txBody>
          <a:bodyPr>
            <a:noAutofit/>
          </a:bodyPr>
          <a:lstStyle/>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Kendini gözlemleme eyleme ile birey stresli durumlarda verdiği tepkileri ve ortaya koymaya çalıştığı başa çıkma metotlarını daha iyi gözlemleme ve değerlendirme fırsatı bulacaktır. </a:t>
            </a:r>
          </a:p>
          <a:p>
            <a:pPr algn="ctr">
              <a:lnSpc>
                <a:spcPct val="150000"/>
              </a:lnSpc>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Kişiler, kullandıkları işe yaramayan başa çıkma yöntemlerini gördüklerinde herhangi bir beceri eğitimi almadan davranışlarını değiştirmeye başlayacaklardır.</a:t>
            </a:r>
          </a:p>
        </p:txBody>
      </p:sp>
      <p:sp>
        <p:nvSpPr>
          <p:cNvPr id="4" name="Başlık 1">
            <a:extLst>
              <a:ext uri="{FF2B5EF4-FFF2-40B4-BE49-F238E27FC236}">
                <a16:creationId xmlns:a16="http://schemas.microsoft.com/office/drawing/2014/main" id="{C63C310D-D2B4-4E7D-B1DF-3E678A98D1CC}"/>
              </a:ext>
            </a:extLst>
          </p:cNvPr>
          <p:cNvSpPr>
            <a:spLocks noGrp="1"/>
          </p:cNvSpPr>
          <p:nvPr>
            <p:ph type="title"/>
          </p:nvPr>
        </p:nvSpPr>
        <p:spPr>
          <a:xfrm>
            <a:off x="938213" y="382588"/>
            <a:ext cx="7634287" cy="1492250"/>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Kendini Gözleme ve Yeniden Yapılandırma</a:t>
            </a:r>
            <a:r>
              <a:rPr lang="tr-TR" sz="4000" b="1" dirty="0">
                <a:latin typeface="Tahoma" panose="020B0604030504040204" pitchFamily="34" charset="0"/>
                <a:ea typeface="Tahoma" panose="020B0604030504040204" pitchFamily="34" charset="0"/>
                <a:cs typeface="Tahoma" panose="020B0604030504040204" pitchFamily="34" charset="0"/>
              </a:rPr>
              <a:t> </a:t>
            </a:r>
            <a:br>
              <a:rPr lang="tr-TR" sz="4000" b="1" dirty="0">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644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ÖRNEK</a:t>
            </a:r>
          </a:p>
        </p:txBody>
      </p:sp>
      <p:pic>
        <p:nvPicPr>
          <p:cNvPr id="4" name="Resim 3">
            <a:extLst>
              <a:ext uri="{FF2B5EF4-FFF2-40B4-BE49-F238E27FC236}">
                <a16:creationId xmlns:a16="http://schemas.microsoft.com/office/drawing/2014/main" id="{BB09646F-634E-4052-ADED-06E2BBFAB97B}"/>
              </a:ext>
            </a:extLst>
          </p:cNvPr>
          <p:cNvPicPr>
            <a:picLocks noChangeAspect="1"/>
          </p:cNvPicPr>
          <p:nvPr/>
        </p:nvPicPr>
        <p:blipFill>
          <a:blip r:embed="rId2"/>
          <a:stretch>
            <a:fillRect/>
          </a:stretch>
        </p:blipFill>
        <p:spPr>
          <a:xfrm>
            <a:off x="755576" y="1772816"/>
            <a:ext cx="8055673" cy="4320480"/>
          </a:xfrm>
          <a:prstGeom prst="rect">
            <a:avLst/>
          </a:prstGeom>
          <a:ln>
            <a:solidFill>
              <a:schemeClr val="tx1"/>
            </a:solidFill>
          </a:ln>
        </p:spPr>
      </p:pic>
      <p:sp>
        <p:nvSpPr>
          <p:cNvPr id="5" name="Metin kutusu 4">
            <a:extLst>
              <a:ext uri="{FF2B5EF4-FFF2-40B4-BE49-F238E27FC236}">
                <a16:creationId xmlns:a16="http://schemas.microsoft.com/office/drawing/2014/main" id="{17FB6971-081A-4BC5-95D6-058647A3D822}"/>
              </a:ext>
            </a:extLst>
          </p:cNvPr>
          <p:cNvSpPr txBox="1"/>
          <p:nvPr/>
        </p:nvSpPr>
        <p:spPr>
          <a:xfrm>
            <a:off x="1043608" y="6381328"/>
            <a:ext cx="4032448" cy="369332"/>
          </a:xfrm>
          <a:prstGeom prst="rect">
            <a:avLst/>
          </a:prstGeom>
          <a:noFill/>
        </p:spPr>
        <p:txBody>
          <a:bodyPr wrap="square" rtlCol="0">
            <a:spAutoFit/>
          </a:bodyPr>
          <a:lstStyle/>
          <a:p>
            <a:r>
              <a:rPr lang="tr-TR" dirty="0"/>
              <a:t>Bilişsel :Zekanın işleyişi ile ilgili</a:t>
            </a:r>
          </a:p>
        </p:txBody>
      </p:sp>
    </p:spTree>
    <p:extLst>
      <p:ext uri="{BB962C8B-B14F-4D97-AF65-F5344CB8AC3E}">
        <p14:creationId xmlns:p14="http://schemas.microsoft.com/office/powerpoint/2010/main" val="3438734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Zamanı İyi Kullanmak</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1043608" y="1600200"/>
            <a:ext cx="7643192" cy="4525963"/>
          </a:xfrm>
        </p:spPr>
        <p:txBody>
          <a:bodyPr>
            <a:normAutofit/>
          </a:bodyPr>
          <a:lstStyle/>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Zaman Yönetimi teknikleri öğrenilerek stres azaltılabilir.</a:t>
            </a:r>
          </a:p>
        </p:txBody>
      </p:sp>
      <p:pic>
        <p:nvPicPr>
          <p:cNvPr id="9218" name="Picture 2" descr="C:\Users\seda\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140968"/>
            <a:ext cx="2808312" cy="333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8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52400"/>
            <a:ext cx="8229600" cy="684312"/>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  Nedir?</a:t>
            </a:r>
          </a:p>
        </p:txBody>
      </p:sp>
      <p:sp>
        <p:nvSpPr>
          <p:cNvPr id="2" name="1 İçerik Yer Tutucusu"/>
          <p:cNvSpPr>
            <a:spLocks noGrp="1"/>
          </p:cNvSpPr>
          <p:nvPr>
            <p:ph idx="1"/>
          </p:nvPr>
        </p:nvSpPr>
        <p:spPr>
          <a:xfrm>
            <a:off x="1403648" y="116632"/>
            <a:ext cx="7560840" cy="6597352"/>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Kişiyi rahatsız eden bir duruma karşı organizmanın verdiği bir tepkidir.</a:t>
            </a:r>
          </a:p>
          <a:p>
            <a:pPr marL="0" indent="0" algn="ctr">
              <a:lnSpc>
                <a:spcPct val="150000"/>
              </a:lnSpc>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Kişinin üzerinde hissettiği baskı ve gerginlik durumudur.</a:t>
            </a:r>
          </a:p>
          <a:p>
            <a:pPr marL="0" indent="0" algn="ctr">
              <a:lnSpc>
                <a:spcPct val="150000"/>
              </a:lnSpc>
              <a:buNone/>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lnSpc>
                <a:spcPct val="150000"/>
              </a:lnSpc>
              <a:buNone/>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Belli bir olay ya da durum karşısında duygusal ve fiziksel dünyamızın gösterdiği “zorlanıyorum” reaksiyonudur.</a:t>
            </a:r>
          </a:p>
          <a:p>
            <a:pPr marL="0" indent="0" algn="ctr">
              <a:lnSpc>
                <a:spcPct val="150000"/>
              </a:lnSpc>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Bireyi zorlayan fiziksel veya psikolojik uyaran(</a:t>
            </a:r>
            <a:r>
              <a:rPr lang="tr-TR" sz="2200" dirty="0" err="1">
                <a:solidFill>
                  <a:schemeClr val="tx1"/>
                </a:solidFill>
                <a:latin typeface="Tahoma" panose="020B0604030504040204" pitchFamily="34" charset="0"/>
                <a:ea typeface="Tahoma" panose="020B0604030504040204" pitchFamily="34" charset="0"/>
                <a:cs typeface="Tahoma" panose="020B0604030504040204" pitchFamily="34" charset="0"/>
              </a:rPr>
              <a:t>lar</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 karşısında bireyin geliştirdiği uyum sağlamaya yönelik tepkidir.</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6</a:t>
            </a:fld>
            <a:endParaRPr lang="tr-TR"/>
          </a:p>
        </p:txBody>
      </p:sp>
      <p:pic>
        <p:nvPicPr>
          <p:cNvPr id="6" name="Resim 5">
            <a:extLst>
              <a:ext uri="{FF2B5EF4-FFF2-40B4-BE49-F238E27FC236}">
                <a16:creationId xmlns:a16="http://schemas.microsoft.com/office/drawing/2014/main" id="{EA83BEA4-ABC2-4640-979C-7BEF280C188A}"/>
              </a:ext>
            </a:extLst>
          </p:cNvPr>
          <p:cNvPicPr>
            <a:picLocks noChangeAspect="1"/>
          </p:cNvPicPr>
          <p:nvPr/>
        </p:nvPicPr>
        <p:blipFill>
          <a:blip r:embed="rId2"/>
          <a:stretch>
            <a:fillRect/>
          </a:stretch>
        </p:blipFill>
        <p:spPr>
          <a:xfrm>
            <a:off x="899592" y="620688"/>
            <a:ext cx="664848" cy="598363"/>
          </a:xfrm>
          <a:prstGeom prst="rect">
            <a:avLst/>
          </a:prstGeom>
        </p:spPr>
      </p:pic>
      <p:pic>
        <p:nvPicPr>
          <p:cNvPr id="8" name="Resim 7">
            <a:extLst>
              <a:ext uri="{FF2B5EF4-FFF2-40B4-BE49-F238E27FC236}">
                <a16:creationId xmlns:a16="http://schemas.microsoft.com/office/drawing/2014/main" id="{BB7FAA2A-430C-435C-8EBC-38C4D0B71C84}"/>
              </a:ext>
            </a:extLst>
          </p:cNvPr>
          <p:cNvPicPr>
            <a:picLocks noChangeAspect="1"/>
          </p:cNvPicPr>
          <p:nvPr/>
        </p:nvPicPr>
        <p:blipFill>
          <a:blip r:embed="rId2"/>
          <a:stretch>
            <a:fillRect/>
          </a:stretch>
        </p:blipFill>
        <p:spPr>
          <a:xfrm>
            <a:off x="899592" y="1988840"/>
            <a:ext cx="664848" cy="598363"/>
          </a:xfrm>
          <a:prstGeom prst="rect">
            <a:avLst/>
          </a:prstGeom>
        </p:spPr>
      </p:pic>
      <p:pic>
        <p:nvPicPr>
          <p:cNvPr id="10" name="Resim 9">
            <a:extLst>
              <a:ext uri="{FF2B5EF4-FFF2-40B4-BE49-F238E27FC236}">
                <a16:creationId xmlns:a16="http://schemas.microsoft.com/office/drawing/2014/main" id="{86D44D81-C59B-4377-9014-9D2C3F5BB007}"/>
              </a:ext>
            </a:extLst>
          </p:cNvPr>
          <p:cNvPicPr>
            <a:picLocks noChangeAspect="1"/>
          </p:cNvPicPr>
          <p:nvPr/>
        </p:nvPicPr>
        <p:blipFill>
          <a:blip r:embed="rId2"/>
          <a:stretch>
            <a:fillRect/>
          </a:stretch>
        </p:blipFill>
        <p:spPr>
          <a:xfrm>
            <a:off x="899592" y="3861048"/>
            <a:ext cx="664848" cy="598363"/>
          </a:xfrm>
          <a:prstGeom prst="rect">
            <a:avLst/>
          </a:prstGeom>
        </p:spPr>
      </p:pic>
      <p:pic>
        <p:nvPicPr>
          <p:cNvPr id="12" name="Resim 11">
            <a:extLst>
              <a:ext uri="{FF2B5EF4-FFF2-40B4-BE49-F238E27FC236}">
                <a16:creationId xmlns:a16="http://schemas.microsoft.com/office/drawing/2014/main" id="{7258999E-C625-4E46-B815-01BEB00A008C}"/>
              </a:ext>
            </a:extLst>
          </p:cNvPr>
          <p:cNvPicPr>
            <a:picLocks noChangeAspect="1"/>
          </p:cNvPicPr>
          <p:nvPr/>
        </p:nvPicPr>
        <p:blipFill>
          <a:blip r:embed="rId2"/>
          <a:stretch>
            <a:fillRect/>
          </a:stretch>
        </p:blipFill>
        <p:spPr>
          <a:xfrm>
            <a:off x="827584" y="5517232"/>
            <a:ext cx="664848" cy="598363"/>
          </a:xfrm>
          <a:prstGeom prst="rect">
            <a:avLst/>
          </a:prstGeom>
        </p:spPr>
      </p:pic>
    </p:spTree>
    <p:extLst>
      <p:ext uri="{BB962C8B-B14F-4D97-AF65-F5344CB8AC3E}">
        <p14:creationId xmlns:p14="http://schemas.microsoft.com/office/powerpoint/2010/main" val="887210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382385"/>
            <a:ext cx="7633742" cy="670351"/>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Gevşeme teknikleri</a:t>
            </a:r>
          </a:p>
        </p:txBody>
      </p:sp>
      <p:sp>
        <p:nvSpPr>
          <p:cNvPr id="3" name="İçerik Yer Tutucusu 2"/>
          <p:cNvSpPr>
            <a:spLocks noGrp="1"/>
          </p:cNvSpPr>
          <p:nvPr>
            <p:ph idx="1"/>
          </p:nvPr>
        </p:nvSpPr>
        <p:spPr>
          <a:xfrm>
            <a:off x="683568" y="1124744"/>
            <a:ext cx="3960440" cy="5616624"/>
          </a:xfrm>
        </p:spPr>
        <p:txBody>
          <a:bodyPr>
            <a:noAutofit/>
          </a:bodyPr>
          <a:lstStyle/>
          <a:p>
            <a:pPr marL="0" indent="0">
              <a:lnSpc>
                <a:spcPct val="150000"/>
              </a:lnSpc>
              <a:buNone/>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Dünyada 1920’li yıllarda başlayan bu teknik uygulaması çok kolay ve de etkileyici!!!!</a:t>
            </a:r>
          </a:p>
          <a:p>
            <a:pPr marL="0" indent="0">
              <a:lnSpc>
                <a:spcPct val="150000"/>
              </a:lnSpc>
              <a:buNone/>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Gevşemeyle birlikte kaygı ve gerilim azalırken enerjide belirgin bir artış görülür. Bunun sonucu olarak, kişiler daha berrak ve mantıklı düşünebilir, olaylara daha soğukkanlı yaklaşabilir ve stresli olaylarla karşılaştıklarında olumsuz bilişlerini yeniden yapılandırabilirler. </a:t>
            </a:r>
          </a:p>
          <a:p>
            <a:pPr marL="0" indent="0">
              <a:lnSpc>
                <a:spcPct val="150000"/>
              </a:lnSpc>
              <a:buNone/>
            </a:pP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872753505"/>
              </p:ext>
            </p:extLst>
          </p:nvPr>
        </p:nvGraphicFramePr>
        <p:xfrm>
          <a:off x="4644008" y="1268760"/>
          <a:ext cx="4176464" cy="5328593"/>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tblGrid>
              <a:tr h="536111">
                <a:tc>
                  <a:txBody>
                    <a:bodyPr/>
                    <a:lstStyle/>
                    <a:p>
                      <a:pPr>
                        <a:lnSpc>
                          <a:spcPct val="115000"/>
                        </a:lnSpc>
                        <a:spcAft>
                          <a:spcPts val="1000"/>
                        </a:spcAft>
                      </a:pPr>
                      <a:r>
                        <a:rPr lang="tr-TR" sz="1100" dirty="0">
                          <a:effectLst/>
                        </a:rPr>
                        <a:t>1. Rahat bir sandalyeye oturur veya ayaklar duvara dayanır şekilde yatarak gözlerinizi kapatın.</a:t>
                      </a:r>
                      <a:endParaRPr lang="tr-TR" sz="1100" dirty="0">
                        <a:effectLst/>
                        <a:latin typeface="Calibri"/>
                        <a:ea typeface="Calibri"/>
                        <a:cs typeface="Times New Roman"/>
                      </a:endParaRPr>
                    </a:p>
                  </a:txBody>
                  <a:tcPr/>
                </a:tc>
                <a:extLst>
                  <a:ext uri="{0D108BD9-81ED-4DB2-BD59-A6C34878D82A}">
                    <a16:rowId xmlns:a16="http://schemas.microsoft.com/office/drawing/2014/main" val="10000"/>
                  </a:ext>
                </a:extLst>
              </a:tr>
              <a:tr h="536111">
                <a:tc>
                  <a:txBody>
                    <a:bodyPr/>
                    <a:lstStyle/>
                    <a:p>
                      <a:pPr>
                        <a:lnSpc>
                          <a:spcPct val="115000"/>
                        </a:lnSpc>
                        <a:spcAft>
                          <a:spcPts val="1000"/>
                        </a:spcAft>
                      </a:pPr>
                      <a:r>
                        <a:rPr lang="tr-TR" sz="1100">
                          <a:effectLst/>
                        </a:rPr>
                        <a:t>2.Sağ yumruğunuzu beş saniye süreyle ve kuvvetle sıkarak gerginliği hissedin.</a:t>
                      </a:r>
                      <a:endParaRPr lang="tr-TR" sz="1100">
                        <a:effectLst/>
                        <a:latin typeface="Calibri"/>
                        <a:ea typeface="Calibri"/>
                        <a:cs typeface="Times New Roman"/>
                      </a:endParaRPr>
                    </a:p>
                  </a:txBody>
                  <a:tcPr/>
                </a:tc>
                <a:extLst>
                  <a:ext uri="{0D108BD9-81ED-4DB2-BD59-A6C34878D82A}">
                    <a16:rowId xmlns:a16="http://schemas.microsoft.com/office/drawing/2014/main" val="10001"/>
                  </a:ext>
                </a:extLst>
              </a:tr>
              <a:tr h="505101">
                <a:tc>
                  <a:txBody>
                    <a:bodyPr/>
                    <a:lstStyle/>
                    <a:p>
                      <a:pPr>
                        <a:lnSpc>
                          <a:spcPct val="115000"/>
                        </a:lnSpc>
                        <a:spcAft>
                          <a:spcPts val="1000"/>
                        </a:spcAft>
                      </a:pPr>
                      <a:r>
                        <a:rPr lang="tr-TR" sz="1100" dirty="0">
                          <a:effectLst/>
                        </a:rPr>
                        <a:t>3. Sıkılı yumruğunuzu açın, gerginliğin gittiğini hissedin ve rahatlayın.</a:t>
                      </a:r>
                      <a:endParaRPr lang="tr-TR" sz="1100" dirty="0">
                        <a:effectLst/>
                        <a:latin typeface="Calibri"/>
                        <a:ea typeface="Calibri"/>
                        <a:cs typeface="Times New Roman"/>
                      </a:endParaRPr>
                    </a:p>
                  </a:txBody>
                  <a:tcPr/>
                </a:tc>
                <a:extLst>
                  <a:ext uri="{0D108BD9-81ED-4DB2-BD59-A6C34878D82A}">
                    <a16:rowId xmlns:a16="http://schemas.microsoft.com/office/drawing/2014/main" val="10002"/>
                  </a:ext>
                </a:extLst>
              </a:tr>
              <a:tr h="505101">
                <a:tc>
                  <a:txBody>
                    <a:bodyPr/>
                    <a:lstStyle/>
                    <a:p>
                      <a:pPr>
                        <a:lnSpc>
                          <a:spcPct val="115000"/>
                        </a:lnSpc>
                        <a:spcAft>
                          <a:spcPts val="1000"/>
                        </a:spcAft>
                      </a:pPr>
                      <a:r>
                        <a:rPr lang="tr-TR" sz="1100" dirty="0">
                          <a:effectLst/>
                        </a:rPr>
                        <a:t>4. Aynı davranışı sol eliniz, kol kaslarınız ve omuzlarınızla tekrarlayın.</a:t>
                      </a:r>
                      <a:endParaRPr lang="tr-TR" sz="1100" dirty="0">
                        <a:effectLst/>
                        <a:latin typeface="Calibri"/>
                        <a:ea typeface="Calibri"/>
                        <a:cs typeface="Times New Roman"/>
                      </a:endParaRPr>
                    </a:p>
                  </a:txBody>
                  <a:tcPr/>
                </a:tc>
                <a:extLst>
                  <a:ext uri="{0D108BD9-81ED-4DB2-BD59-A6C34878D82A}">
                    <a16:rowId xmlns:a16="http://schemas.microsoft.com/office/drawing/2014/main" val="10003"/>
                  </a:ext>
                </a:extLst>
              </a:tr>
              <a:tr h="536111">
                <a:tc>
                  <a:txBody>
                    <a:bodyPr/>
                    <a:lstStyle/>
                    <a:p>
                      <a:pPr>
                        <a:lnSpc>
                          <a:spcPct val="115000"/>
                        </a:lnSpc>
                        <a:spcAft>
                          <a:spcPts val="1000"/>
                        </a:spcAft>
                      </a:pPr>
                      <a:r>
                        <a:rPr lang="tr-TR" sz="1100" dirty="0">
                          <a:effectLst/>
                        </a:rPr>
                        <a:t>5. Boynunuzu fazla zorlamadan sağa sola, öne arkaya gerin, sonra gevşetin ve rahatlamayı hissedin.</a:t>
                      </a:r>
                      <a:endParaRPr lang="tr-TR" sz="1100" dirty="0">
                        <a:effectLst/>
                        <a:latin typeface="Calibri"/>
                        <a:ea typeface="Calibri"/>
                        <a:cs typeface="Times New Roman"/>
                      </a:endParaRPr>
                    </a:p>
                  </a:txBody>
                  <a:tcPr/>
                </a:tc>
                <a:extLst>
                  <a:ext uri="{0D108BD9-81ED-4DB2-BD59-A6C34878D82A}">
                    <a16:rowId xmlns:a16="http://schemas.microsoft.com/office/drawing/2014/main" val="10004"/>
                  </a:ext>
                </a:extLst>
              </a:tr>
              <a:tr h="505101">
                <a:tc>
                  <a:txBody>
                    <a:bodyPr/>
                    <a:lstStyle/>
                    <a:p>
                      <a:pPr>
                        <a:lnSpc>
                          <a:spcPct val="115000"/>
                        </a:lnSpc>
                        <a:spcAft>
                          <a:spcPts val="1000"/>
                        </a:spcAft>
                      </a:pPr>
                      <a:r>
                        <a:rPr lang="tr-TR" sz="1100">
                          <a:effectLst/>
                        </a:rPr>
                        <a:t>6. Mümkün olduğunca kaşlarınızı sert şekilde çatın ve gevşetin.</a:t>
                      </a:r>
                      <a:endParaRPr lang="tr-TR" sz="1100">
                        <a:effectLst/>
                        <a:latin typeface="Calibri"/>
                        <a:ea typeface="Calibri"/>
                        <a:cs typeface="Times New Roman"/>
                      </a:endParaRPr>
                    </a:p>
                  </a:txBody>
                  <a:tcPr/>
                </a:tc>
                <a:extLst>
                  <a:ext uri="{0D108BD9-81ED-4DB2-BD59-A6C34878D82A}">
                    <a16:rowId xmlns:a16="http://schemas.microsoft.com/office/drawing/2014/main" val="10005"/>
                  </a:ext>
                </a:extLst>
              </a:tr>
              <a:tr h="536111">
                <a:tc>
                  <a:txBody>
                    <a:bodyPr/>
                    <a:lstStyle/>
                    <a:p>
                      <a:pPr>
                        <a:lnSpc>
                          <a:spcPct val="115000"/>
                        </a:lnSpc>
                        <a:spcAft>
                          <a:spcPts val="1000"/>
                        </a:spcAft>
                      </a:pPr>
                      <a:r>
                        <a:rPr lang="tr-TR" sz="1100">
                          <a:effectLst/>
                        </a:rPr>
                        <a:t>7. Mümkün olduğunca gülümseyin, dudaklarınızı ve yanaklarınızı gerin ve sonra rahatlayın.</a:t>
                      </a:r>
                      <a:endParaRPr lang="tr-TR" sz="1100">
                        <a:effectLst/>
                        <a:latin typeface="Calibri"/>
                        <a:ea typeface="Calibri"/>
                        <a:cs typeface="Times New Roman"/>
                      </a:endParaRPr>
                    </a:p>
                  </a:txBody>
                  <a:tcPr/>
                </a:tc>
                <a:extLst>
                  <a:ext uri="{0D108BD9-81ED-4DB2-BD59-A6C34878D82A}">
                    <a16:rowId xmlns:a16="http://schemas.microsoft.com/office/drawing/2014/main" val="10006"/>
                  </a:ext>
                </a:extLst>
              </a:tr>
              <a:tr h="505101">
                <a:tc>
                  <a:txBody>
                    <a:bodyPr/>
                    <a:lstStyle/>
                    <a:p>
                      <a:pPr>
                        <a:lnSpc>
                          <a:spcPct val="115000"/>
                        </a:lnSpc>
                        <a:spcAft>
                          <a:spcPts val="1000"/>
                        </a:spcAft>
                      </a:pPr>
                      <a:r>
                        <a:rPr lang="tr-TR" sz="1100" dirty="0">
                          <a:effectLst/>
                        </a:rPr>
                        <a:t>8. Ayaklar yukarı kaldırın, bacak gerginliğini hissedin rahatlayın.</a:t>
                      </a:r>
                      <a:endParaRPr lang="tr-TR" sz="1100" dirty="0">
                        <a:effectLst/>
                        <a:latin typeface="Calibri"/>
                        <a:ea typeface="Calibri"/>
                        <a:cs typeface="Times New Roman"/>
                      </a:endParaRPr>
                    </a:p>
                  </a:txBody>
                  <a:tcPr/>
                </a:tc>
                <a:extLst>
                  <a:ext uri="{0D108BD9-81ED-4DB2-BD59-A6C34878D82A}">
                    <a16:rowId xmlns:a16="http://schemas.microsoft.com/office/drawing/2014/main" val="10007"/>
                  </a:ext>
                </a:extLst>
              </a:tr>
              <a:tr h="536111">
                <a:tc>
                  <a:txBody>
                    <a:bodyPr/>
                    <a:lstStyle/>
                    <a:p>
                      <a:pPr>
                        <a:lnSpc>
                          <a:spcPct val="115000"/>
                        </a:lnSpc>
                        <a:spcAft>
                          <a:spcPts val="1000"/>
                        </a:spcAft>
                      </a:pPr>
                      <a:r>
                        <a:rPr lang="tr-TR" sz="1100">
                          <a:effectLst/>
                        </a:rPr>
                        <a:t>9. Derin bir nefes alın, gögsünüzde gerginliği hissedin ve nefesinizi bırakarak rahatlayın. Birkaç defa tekrarlayın.</a:t>
                      </a:r>
                      <a:endParaRPr lang="tr-TR" sz="1100">
                        <a:effectLst/>
                        <a:latin typeface="Calibri"/>
                        <a:ea typeface="Calibri"/>
                        <a:cs typeface="Times New Roman"/>
                      </a:endParaRPr>
                    </a:p>
                  </a:txBody>
                  <a:tcPr/>
                </a:tc>
                <a:extLst>
                  <a:ext uri="{0D108BD9-81ED-4DB2-BD59-A6C34878D82A}">
                    <a16:rowId xmlns:a16="http://schemas.microsoft.com/office/drawing/2014/main" val="10008"/>
                  </a:ext>
                </a:extLst>
              </a:tr>
              <a:tr h="313817">
                <a:tc>
                  <a:txBody>
                    <a:bodyPr/>
                    <a:lstStyle/>
                    <a:p>
                      <a:pPr>
                        <a:lnSpc>
                          <a:spcPct val="115000"/>
                        </a:lnSpc>
                        <a:spcAft>
                          <a:spcPts val="1000"/>
                        </a:spcAft>
                      </a:pPr>
                      <a:r>
                        <a:rPr lang="tr-TR" sz="1100">
                          <a:effectLst/>
                        </a:rPr>
                        <a:t>10. Bir süre huzur dolu hoş bir ortam hayal edin.</a:t>
                      </a:r>
                      <a:endParaRPr lang="tr-TR" sz="1100">
                        <a:effectLst/>
                        <a:latin typeface="Calibri"/>
                        <a:ea typeface="Calibri"/>
                        <a:cs typeface="Times New Roman"/>
                      </a:endParaRPr>
                    </a:p>
                  </a:txBody>
                  <a:tcPr/>
                </a:tc>
                <a:extLst>
                  <a:ext uri="{0D108BD9-81ED-4DB2-BD59-A6C34878D82A}">
                    <a16:rowId xmlns:a16="http://schemas.microsoft.com/office/drawing/2014/main" val="10009"/>
                  </a:ext>
                </a:extLst>
              </a:tr>
              <a:tr h="313817">
                <a:tc>
                  <a:txBody>
                    <a:bodyPr/>
                    <a:lstStyle/>
                    <a:p>
                      <a:pPr>
                        <a:lnSpc>
                          <a:spcPct val="115000"/>
                        </a:lnSpc>
                        <a:spcAft>
                          <a:spcPts val="1000"/>
                        </a:spcAft>
                      </a:pPr>
                      <a:r>
                        <a:rPr lang="tr-TR" sz="1100" dirty="0">
                          <a:effectLst/>
                        </a:rPr>
                        <a:t>11.Yavaşca dörde kadar sayın ve gözlerinizi açın</a:t>
                      </a:r>
                      <a:endParaRPr lang="tr-TR" sz="1100" dirty="0">
                        <a:effectLst/>
                        <a:latin typeface="Calibri"/>
                        <a:ea typeface="Calibri"/>
                        <a:cs typeface="Times New Roman"/>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719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OLUMLU DÜŞÜNME</a:t>
            </a:r>
          </a:p>
        </p:txBody>
      </p:sp>
      <p:sp>
        <p:nvSpPr>
          <p:cNvPr id="3" name="İçerik Yer Tutucusu 2"/>
          <p:cNvSpPr>
            <a:spLocks noGrp="1"/>
          </p:cNvSpPr>
          <p:nvPr>
            <p:ph idx="1"/>
          </p:nvPr>
        </p:nvSpPr>
        <p:spPr>
          <a:xfrm>
            <a:off x="683568" y="1097360"/>
            <a:ext cx="5256584" cy="5760640"/>
          </a:xfrm>
        </p:spPr>
        <p:txBody>
          <a:bodyPr>
            <a:noAutofit/>
          </a:bodyPr>
          <a:lstStyle/>
          <a:p>
            <a:pPr algn="l" fontAlgn="base"/>
            <a:r>
              <a:rPr lang="tr-TR" sz="2400" b="0" i="0" dirty="0">
                <a:solidFill>
                  <a:srgbClr val="000000"/>
                </a:solidFill>
                <a:latin typeface="Tahoma" panose="020B0604030504040204" pitchFamily="34" charset="0"/>
                <a:ea typeface="Tahoma" panose="020B0604030504040204" pitchFamily="34" charset="0"/>
                <a:cs typeface="Tahoma" panose="020B0604030504040204" pitchFamily="34" charset="0"/>
              </a:rPr>
              <a:t>Olayları, durumları algılayış biçiminizde ki olumsuzlukları ortadan kaldırın. Örneğin; sıklıkla alıngan olduğunuz söyleniyorsa, siz de kendinizi gözleyin ve alınganlık yapmak yerine size söylenen şeyi karşınızdakine sorarak onaylayın.</a:t>
            </a:r>
          </a:p>
          <a:p>
            <a:pPr algn="l" fontAlgn="base"/>
            <a:endParaRPr lang="tr-TR" sz="2400" b="0" i="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fontAlgn="base"/>
            <a:r>
              <a:rPr lang="tr-TR" sz="2400" b="0" i="0" dirty="0">
                <a:solidFill>
                  <a:srgbClr val="000000"/>
                </a:solidFill>
                <a:latin typeface="Tahoma" panose="020B0604030504040204" pitchFamily="34" charset="0"/>
                <a:ea typeface="Tahoma" panose="020B0604030504040204" pitchFamily="34" charset="0"/>
                <a:cs typeface="Tahoma" panose="020B0604030504040204" pitchFamily="34" charset="0"/>
              </a:rPr>
              <a:t> “Sen dili” yerine “Ben dili” kullanın. Örneğin; “beni hiç anlamıyorsun” yerine “beni dinlememen beni üzüyor” demek daha etkili olacaktır.</a:t>
            </a:r>
          </a:p>
        </p:txBody>
      </p:sp>
      <p:pic>
        <p:nvPicPr>
          <p:cNvPr id="5122" name="Picture 2" descr="http://4.bp.blogspot.com/-eBbsDAhuWWo/UM282WV0PoI/AAAAAAAAFw4/cMoQI4xiAXc/s400/adam-+hayal+kur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76872"/>
            <a:ext cx="2736304" cy="446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1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980728"/>
            <a:ext cx="4824536" cy="5649491"/>
          </a:xfrm>
        </p:spPr>
        <p:txBody>
          <a:bodyPr>
            <a:noAutofit/>
          </a:bodyPr>
          <a:lstStyle/>
          <a:p>
            <a:pPr marL="0" indent="0">
              <a:buNone/>
            </a:pP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Meditasyon, derin gevşeme durumudur. </a:t>
            </a:r>
          </a:p>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Zihni, oyalayıcı düşüncelerden sıyırıp sakinleştirmeyi amaçlar. </a:t>
            </a:r>
          </a:p>
          <a:p>
            <a:pPr marL="0" indent="0">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Bu tekniğin uygulanması sırasında sessiz bir yerde rahat bir şekilde oturulur. Gözler kapanır,  alınıp verilen nefes eylemine konsantre olunur. Her bir nefesten sonra sessizce bir rahatlama kelimesi ya da ifadesi tekrar edilir. Nefes verirken huzur ve rahatlama hissedilmelidir. </a:t>
            </a:r>
          </a:p>
        </p:txBody>
      </p:sp>
      <p:pic>
        <p:nvPicPr>
          <p:cNvPr id="4102" name="Picture 6" descr="http://ahmeterdematml.files.wordpress.com/2009/05/st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628800"/>
            <a:ext cx="3096344" cy="381649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51FCE69D-F4C3-47F6-AD72-C1933DA3349F}"/>
              </a:ext>
            </a:extLst>
          </p:cNvPr>
          <p:cNvSpPr txBox="1"/>
          <p:nvPr/>
        </p:nvSpPr>
        <p:spPr>
          <a:xfrm>
            <a:off x="2411760" y="332656"/>
            <a:ext cx="4572000" cy="707886"/>
          </a:xfrm>
          <a:prstGeom prst="rect">
            <a:avLst/>
          </a:prstGeom>
          <a:noFill/>
        </p:spPr>
        <p:txBody>
          <a:bodyPr wrap="square">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MEDİTASYON</a:t>
            </a:r>
            <a:endParaRPr lang="tr-TR" sz="4000" b="1" dirty="0"/>
          </a:p>
        </p:txBody>
      </p:sp>
    </p:spTree>
    <p:extLst>
      <p:ext uri="{BB962C8B-B14F-4D97-AF65-F5344CB8AC3E}">
        <p14:creationId xmlns:p14="http://schemas.microsoft.com/office/powerpoint/2010/main" val="29113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Egzersiz ve Beden Hareketleri</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27584" y="1916832"/>
            <a:ext cx="4824536" cy="4525963"/>
          </a:xfrm>
        </p:spPr>
        <p:txBody>
          <a:bodyPr>
            <a:normAutofit/>
          </a:bodyPr>
          <a:lstStyle/>
          <a:p>
            <a:pPr marL="0" indent="0">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Yürüyüş, hafif tempolu koşu, yüzme, bisiklete binme gibi egzersizlerin düzenli yapılması stres açısından olumlu sonuçlar vermektedir. </a:t>
            </a:r>
          </a:p>
          <a:p>
            <a:pPr marL="0" indent="0">
              <a:lnSpc>
                <a:spcPct val="150000"/>
              </a:lnSpc>
              <a:buNone/>
            </a:pPr>
            <a:endParaRPr lang="tr-TR" sz="2400" dirty="0">
              <a:latin typeface="Tahoma" panose="020B0604030504040204" pitchFamily="34" charset="0"/>
              <a:ea typeface="Tahoma" panose="020B0604030504040204" pitchFamily="34" charset="0"/>
              <a:cs typeface="Tahoma" panose="020B0604030504040204" pitchFamily="34" charset="0"/>
            </a:endParaRPr>
          </a:p>
        </p:txBody>
      </p:sp>
      <p:pic>
        <p:nvPicPr>
          <p:cNvPr id="3076" name="Picture 4" descr="https://kidim2013.files.wordpress.com/2013/05/ruyada-kos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72816"/>
            <a:ext cx="2808312" cy="432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60648"/>
            <a:ext cx="7633742" cy="1492132"/>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Beslenme</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99592" y="1340768"/>
            <a:ext cx="7633742" cy="3593591"/>
          </a:xfrm>
        </p:spPr>
        <p:txBody>
          <a:bodyPr>
            <a:norm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Beslenme ile stres arasında karşılıklı bir ilişkinin olduğu söylenebilir. </a:t>
            </a:r>
          </a:p>
          <a:p>
            <a:pPr marL="0" indent="0" algn="ctr">
              <a:lnSpc>
                <a:spcPct val="150000"/>
              </a:lnSpc>
              <a:buNone/>
            </a:pPr>
            <a:r>
              <a:rPr lang="tr-TR" sz="2400" dirty="0" err="1">
                <a:solidFill>
                  <a:schemeClr val="tx1"/>
                </a:solidFill>
                <a:latin typeface="Tahoma" panose="020B0604030504040204" pitchFamily="34" charset="0"/>
                <a:ea typeface="Tahoma" panose="020B0604030504040204" pitchFamily="34" charset="0"/>
                <a:cs typeface="Tahoma" panose="020B0604030504040204" pitchFamily="34" charset="0"/>
              </a:rPr>
              <a:t>Obezitenin</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temel nedenlerinden birinin kronik stres olduğu bilinmektedir.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05064"/>
            <a:ext cx="3283093" cy="259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47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 Uyku</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1115616" y="1484785"/>
            <a:ext cx="7633742" cy="1800200"/>
          </a:xfrm>
        </p:spPr>
        <p:txBody>
          <a:bodyPr>
            <a:normAutofit/>
          </a:bodyPr>
          <a:lstStyle/>
          <a:p>
            <a:pPr marL="0" indent="0"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Günde en az 7 saat düzenli uyuyarak stresinizi azaltabilirsiniz.</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89040"/>
            <a:ext cx="58578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5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60648"/>
            <a:ext cx="7633742" cy="742359"/>
          </a:xfrm>
        </p:spPr>
        <p:txBody>
          <a:bodyPr>
            <a:normAutofit fontScale="90000"/>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Sosyal İlişkiler</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99592" y="836712"/>
            <a:ext cx="7633742" cy="4680520"/>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İnsan, sosyal bir varlık olmanın gereği olarak, güvendiği eş, dost, arkadaş ve diğer yakınları ile duygularını paylaşmak ister. </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Birey, günlük yaşantıdan kaynaklanan stresi, iş ortamında iş arkadaşlarıyla, çevresindeki insanlarla geliştirebileceği sosyal ilişkilerle üzerinden atabilir.</a:t>
            </a:r>
          </a:p>
        </p:txBody>
      </p:sp>
      <p:pic>
        <p:nvPicPr>
          <p:cNvPr id="4" name="Resim 3">
            <a:extLst>
              <a:ext uri="{FF2B5EF4-FFF2-40B4-BE49-F238E27FC236}">
                <a16:creationId xmlns:a16="http://schemas.microsoft.com/office/drawing/2014/main" id="{C1879C23-F518-432A-9775-8267E6D6273F}"/>
              </a:ext>
            </a:extLst>
          </p:cNvPr>
          <p:cNvPicPr>
            <a:picLocks noChangeAspect="1"/>
          </p:cNvPicPr>
          <p:nvPr/>
        </p:nvPicPr>
        <p:blipFill>
          <a:blip r:embed="rId2"/>
          <a:stretch>
            <a:fillRect/>
          </a:stretch>
        </p:blipFill>
        <p:spPr>
          <a:xfrm>
            <a:off x="3491880" y="5071120"/>
            <a:ext cx="2262208" cy="1786880"/>
          </a:xfrm>
          <a:prstGeom prst="rect">
            <a:avLst/>
          </a:prstGeom>
        </p:spPr>
      </p:pic>
    </p:spTree>
    <p:extLst>
      <p:ext uri="{BB962C8B-B14F-4D97-AF65-F5344CB8AC3E}">
        <p14:creationId xmlns:p14="http://schemas.microsoft.com/office/powerpoint/2010/main" val="322918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HOBİLER</a:t>
            </a:r>
          </a:p>
        </p:txBody>
      </p:sp>
      <p:sp>
        <p:nvSpPr>
          <p:cNvPr id="3" name="İçerik Yer Tutucusu 2"/>
          <p:cNvSpPr>
            <a:spLocks noGrp="1"/>
          </p:cNvSpPr>
          <p:nvPr>
            <p:ph idx="1"/>
          </p:nvPr>
        </p:nvSpPr>
        <p:spPr>
          <a:xfrm>
            <a:off x="899592" y="1772816"/>
            <a:ext cx="7633742" cy="3593591"/>
          </a:xfrm>
        </p:spPr>
        <p:txBody>
          <a:bodyPr>
            <a:normAutofit/>
          </a:bodyPr>
          <a:lstStyle/>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Kedi besleme, çiçek yetiştirme ,resim yapma, kitap yazma gibi çeşitli etkinlikler kişinin stresini azaltabilir.</a:t>
            </a:r>
          </a:p>
        </p:txBody>
      </p:sp>
      <p:pic>
        <p:nvPicPr>
          <p:cNvPr id="4" name="Resim 3">
            <a:extLst>
              <a:ext uri="{FF2B5EF4-FFF2-40B4-BE49-F238E27FC236}">
                <a16:creationId xmlns:a16="http://schemas.microsoft.com/office/drawing/2014/main" id="{55FD3C75-DC58-4CD8-AE0F-0C99F0F70B03}"/>
              </a:ext>
            </a:extLst>
          </p:cNvPr>
          <p:cNvPicPr>
            <a:picLocks noChangeAspect="1"/>
          </p:cNvPicPr>
          <p:nvPr/>
        </p:nvPicPr>
        <p:blipFill>
          <a:blip r:embed="rId2"/>
          <a:stretch>
            <a:fillRect/>
          </a:stretch>
        </p:blipFill>
        <p:spPr>
          <a:xfrm>
            <a:off x="3347864" y="3861048"/>
            <a:ext cx="2858948" cy="2664296"/>
          </a:xfrm>
          <a:prstGeom prst="rect">
            <a:avLst/>
          </a:prstGeom>
        </p:spPr>
      </p:pic>
    </p:spTree>
    <p:extLst>
      <p:ext uri="{BB962C8B-B14F-4D97-AF65-F5344CB8AC3E}">
        <p14:creationId xmlns:p14="http://schemas.microsoft.com/office/powerpoint/2010/main" val="16544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Problem Çözme</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27584" y="1124744"/>
            <a:ext cx="7633742" cy="5112568"/>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Problem çözme teknikleri stresle başa </a:t>
            </a:r>
            <a:r>
              <a:rPr lang="tr-TR" sz="2400" dirty="0" err="1">
                <a:solidFill>
                  <a:schemeClr val="tx1"/>
                </a:solidFill>
                <a:latin typeface="Tahoma" panose="020B0604030504040204" pitchFamily="34" charset="0"/>
                <a:ea typeface="Tahoma" panose="020B0604030504040204" pitchFamily="34" charset="0"/>
                <a:cs typeface="Tahoma" panose="020B0604030504040204" pitchFamily="34" charset="0"/>
              </a:rPr>
              <a:t>çıkam</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programlarında, genelde en son aşamada gündeme gelir.</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1.Problemi saptama</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2.Kök nedeni bulma</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3. Bir çözümü seçme</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4. Eyleme geçme</a:t>
            </a: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5.Sonuçları değerlendirme</a:t>
            </a:r>
          </a:p>
        </p:txBody>
      </p:sp>
      <p:pic>
        <p:nvPicPr>
          <p:cNvPr id="6" name="Resim 5">
            <a:extLst>
              <a:ext uri="{FF2B5EF4-FFF2-40B4-BE49-F238E27FC236}">
                <a16:creationId xmlns:a16="http://schemas.microsoft.com/office/drawing/2014/main" id="{C12612A6-1E09-41CC-BD0B-24FF768CE236}"/>
              </a:ext>
            </a:extLst>
          </p:cNvPr>
          <p:cNvPicPr>
            <a:picLocks noChangeAspect="1"/>
          </p:cNvPicPr>
          <p:nvPr/>
        </p:nvPicPr>
        <p:blipFill>
          <a:blip r:embed="rId2"/>
          <a:stretch>
            <a:fillRect/>
          </a:stretch>
        </p:blipFill>
        <p:spPr>
          <a:xfrm>
            <a:off x="6300192" y="2852936"/>
            <a:ext cx="2524273" cy="1431801"/>
          </a:xfrm>
          <a:prstGeom prst="rect">
            <a:avLst/>
          </a:prstGeom>
        </p:spPr>
      </p:pic>
    </p:spTree>
    <p:extLst>
      <p:ext uri="{BB962C8B-B14F-4D97-AF65-F5344CB8AC3E}">
        <p14:creationId xmlns:p14="http://schemas.microsoft.com/office/powerpoint/2010/main" val="21365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KÖK NEDEN BULMA</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neden –neden analizi</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a:xfrm>
            <a:off x="827584" y="1412776"/>
            <a:ext cx="7633742" cy="5112568"/>
          </a:xfrm>
        </p:spPr>
        <p:txBody>
          <a:bodyPr>
            <a:no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Stres ile baş edebilmenin en önemli yöntemlerinden stresörün nedeni bulup, bu nedeni çözmektir.</a:t>
            </a:r>
          </a:p>
          <a:p>
            <a:pPr marL="0" indent="0" algn="ctr">
              <a:lnSpc>
                <a:spcPct val="150000"/>
              </a:lnSpc>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Kök nedenin bulunup ortadan kaldırılması otomatik olarak stresi de ortadan kaldıracaktır.</a:t>
            </a:r>
          </a:p>
        </p:txBody>
      </p:sp>
      <p:pic>
        <p:nvPicPr>
          <p:cNvPr id="4" name="Resim 3">
            <a:extLst>
              <a:ext uri="{FF2B5EF4-FFF2-40B4-BE49-F238E27FC236}">
                <a16:creationId xmlns:a16="http://schemas.microsoft.com/office/drawing/2014/main" id="{714B482D-E629-4FB9-9C60-981138199E0B}"/>
              </a:ext>
            </a:extLst>
          </p:cNvPr>
          <p:cNvPicPr>
            <a:picLocks noChangeAspect="1"/>
          </p:cNvPicPr>
          <p:nvPr/>
        </p:nvPicPr>
        <p:blipFill>
          <a:blip r:embed="rId2"/>
          <a:stretch>
            <a:fillRect/>
          </a:stretch>
        </p:blipFill>
        <p:spPr>
          <a:xfrm>
            <a:off x="3203848" y="4725144"/>
            <a:ext cx="2476500" cy="1914525"/>
          </a:xfrm>
          <a:prstGeom prst="rect">
            <a:avLst/>
          </a:prstGeom>
        </p:spPr>
      </p:pic>
    </p:spTree>
    <p:extLst>
      <p:ext uri="{BB962C8B-B14F-4D97-AF65-F5344CB8AC3E}">
        <p14:creationId xmlns:p14="http://schemas.microsoft.com/office/powerpoint/2010/main" val="94470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  Nedir?</a:t>
            </a:r>
          </a:p>
        </p:txBody>
      </p:sp>
      <p:sp>
        <p:nvSpPr>
          <p:cNvPr id="2" name="1 İçerik Yer Tutucusu"/>
          <p:cNvSpPr>
            <a:spLocks noGrp="1"/>
          </p:cNvSpPr>
          <p:nvPr>
            <p:ph idx="1"/>
          </p:nvPr>
        </p:nvSpPr>
        <p:spPr>
          <a:xfrm>
            <a:off x="827584" y="1484784"/>
            <a:ext cx="7859216" cy="4572000"/>
          </a:xfrm>
        </p:spPr>
        <p:txBody>
          <a:bodyPr>
            <a:noAutofit/>
          </a:bodyPr>
          <a:lstStyle/>
          <a:p>
            <a:pPr algn="ct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buNone/>
            </a:pPr>
            <a:r>
              <a:rPr lang="tr-TR" sz="2400" dirty="0" err="1">
                <a:solidFill>
                  <a:schemeClr val="tx1"/>
                </a:solidFill>
                <a:latin typeface="Tahoma" panose="020B0604030504040204" pitchFamily="34" charset="0"/>
                <a:ea typeface="Tahoma" panose="020B0604030504040204" pitchFamily="34" charset="0"/>
                <a:cs typeface="Tahoma" panose="020B0604030504040204" pitchFamily="34" charset="0"/>
              </a:rPr>
              <a:t>Çince’de</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‘’Stres’’ kelimesi ‘’tehlike’’ ve ‘’fırsat’’ kelimelerinin karışımıdır.</a:t>
            </a:r>
          </a:p>
          <a:p>
            <a:pPr algn="ctr">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Yani stres her iki kavramı da içerir.</a:t>
            </a:r>
          </a:p>
          <a:p>
            <a:pPr marL="0" indent="0" algn="ctr">
              <a:buNone/>
            </a:pP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ayt Numarası Yer Tutucusu 3"/>
          <p:cNvSpPr>
            <a:spLocks noGrp="1"/>
          </p:cNvSpPr>
          <p:nvPr>
            <p:ph type="sldNum" sz="quarter" idx="12"/>
          </p:nvPr>
        </p:nvSpPr>
        <p:spPr/>
        <p:txBody>
          <a:bodyPr/>
          <a:lstStyle/>
          <a:p>
            <a:fld id="{04ECD55E-EB9C-4683-906F-E88AF1603CFC}" type="slidenum">
              <a:rPr lang="tr-TR" smtClean="0"/>
              <a:pPr/>
              <a:t>7</a:t>
            </a:fld>
            <a:endParaRPr lang="tr-TR"/>
          </a:p>
        </p:txBody>
      </p:sp>
    </p:spTree>
    <p:extLst>
      <p:ext uri="{BB962C8B-B14F-4D97-AF65-F5344CB8AC3E}">
        <p14:creationId xmlns:p14="http://schemas.microsoft.com/office/powerpoint/2010/main" val="3312863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Psikanaliz ve Dinamik Psikoterapi</a:t>
            </a:r>
            <a:b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p:txBody>
          <a:bodyPr>
            <a:norm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Ağır stres durumlarında kişinin başına gelenleri kavraması, anlamlandırması ve başa çıkması için psikanaliz ve psikoterapi gibi tıbbi tedavi yöntemleri kullanılmalıdır. </a:t>
            </a:r>
          </a:p>
        </p:txBody>
      </p:sp>
      <p:pic>
        <p:nvPicPr>
          <p:cNvPr id="4" name="Resim 3">
            <a:extLst>
              <a:ext uri="{FF2B5EF4-FFF2-40B4-BE49-F238E27FC236}">
                <a16:creationId xmlns:a16="http://schemas.microsoft.com/office/drawing/2014/main" id="{0489A97A-B081-481B-8D56-81633E15B968}"/>
              </a:ext>
            </a:extLst>
          </p:cNvPr>
          <p:cNvPicPr>
            <a:picLocks noChangeAspect="1"/>
          </p:cNvPicPr>
          <p:nvPr/>
        </p:nvPicPr>
        <p:blipFill>
          <a:blip r:embed="rId2"/>
          <a:stretch>
            <a:fillRect/>
          </a:stretch>
        </p:blipFill>
        <p:spPr>
          <a:xfrm>
            <a:off x="3275856" y="4581128"/>
            <a:ext cx="2794340" cy="2160240"/>
          </a:xfrm>
          <a:prstGeom prst="rect">
            <a:avLst/>
          </a:prstGeom>
        </p:spPr>
      </p:pic>
    </p:spTree>
    <p:extLst>
      <p:ext uri="{BB962C8B-B14F-4D97-AF65-F5344CB8AC3E}">
        <p14:creationId xmlns:p14="http://schemas.microsoft.com/office/powerpoint/2010/main" val="236199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636912"/>
            <a:ext cx="7633742" cy="1492132"/>
          </a:xfrm>
        </p:spPr>
        <p:txBody>
          <a:bodyPr>
            <a:no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DİĞER BASİT YÖNTEMLER</a:t>
            </a:r>
            <a:endParaRPr lang="tr-TR"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p:cNvSpPr>
            <a:spLocks noGrp="1"/>
          </p:cNvSpPr>
          <p:nvPr>
            <p:ph idx="1"/>
          </p:nvPr>
        </p:nvSpPr>
        <p:spPr/>
        <p:txBody>
          <a:bodyPr>
            <a:normAutofit/>
          </a:bodyPr>
          <a:lstStyle/>
          <a:p>
            <a:pPr marL="0" indent="0" algn="ctr">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40769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1484784"/>
            <a:ext cx="7985649" cy="5170646"/>
          </a:xfrm>
          <a:prstGeom prst="rect">
            <a:avLst/>
          </a:prstGeom>
          <a:noFill/>
        </p:spPr>
        <p:txBody>
          <a:bodyPr wrap="square" rtlCol="0">
            <a:spAutoFit/>
          </a:bodyPr>
          <a:lstStyle/>
          <a:p>
            <a:pPr algn="ctr"/>
            <a:endParaRPr lang="tr-TR" dirty="0">
              <a:latin typeface="Tahoma" panose="020B0604030504040204" pitchFamily="34" charset="0"/>
              <a:ea typeface="Tahoma" panose="020B0604030504040204" pitchFamily="34" charset="0"/>
              <a:cs typeface="Tahoma" panose="020B0604030504040204" pitchFamily="34" charset="0"/>
            </a:endParaRPr>
          </a:p>
          <a:p>
            <a:pPr algn="ctr"/>
            <a:r>
              <a:rPr lang="tr-TR" sz="2400" dirty="0">
                <a:latin typeface="Tahoma" panose="020B0604030504040204" pitchFamily="34" charset="0"/>
                <a:ea typeface="Tahoma" panose="020B0604030504040204" pitchFamily="34" charset="0"/>
                <a:cs typeface="Tahoma" panose="020B0604030504040204" pitchFamily="34" charset="0"/>
              </a:rPr>
              <a:t>Yapılan bir  araştırmaya göre güzel bir şey koklamak stresi azaltıyor. </a:t>
            </a:r>
          </a:p>
          <a:p>
            <a:pPr algn="ctr"/>
            <a:r>
              <a:rPr lang="tr-TR" sz="2400" dirty="0">
                <a:latin typeface="Tahoma" panose="020B0604030504040204" pitchFamily="34" charset="0"/>
                <a:ea typeface="Tahoma" panose="020B0604030504040204" pitchFamily="34" charset="0"/>
                <a:cs typeface="Tahoma" panose="020B0604030504040204" pitchFamily="34" charset="0"/>
              </a:rPr>
              <a:t>Son yıllarda hızla gelişen AROMATERAPİ stresi azaltmakta etkili oluyor.</a:t>
            </a:r>
          </a:p>
          <a:p>
            <a:pPr algn="ct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LAVANTA</a:t>
            </a:r>
            <a:r>
              <a:rPr lang="tr-TR" sz="2400" dirty="0">
                <a:latin typeface="Tahoma" panose="020B0604030504040204" pitchFamily="34" charset="0"/>
                <a:ea typeface="Tahoma" panose="020B0604030504040204" pitchFamily="34" charset="0"/>
                <a:cs typeface="Tahoma" panose="020B0604030504040204" pitchFamily="34" charset="0"/>
              </a:rPr>
              <a:t> stresi yok etmede oldukça etkili.</a:t>
            </a:r>
          </a:p>
          <a:p>
            <a:pPr algn="ctr"/>
            <a:r>
              <a:rPr lang="tr-TR" sz="2400" dirty="0">
                <a:latin typeface="Tahoma" panose="020B0604030504040204" pitchFamily="34" charset="0"/>
                <a:ea typeface="Tahoma" panose="020B0604030504040204" pitchFamily="34" charset="0"/>
                <a:cs typeface="Tahoma" panose="020B0604030504040204" pitchFamily="34" charset="0"/>
              </a:rPr>
              <a:t>Ayrıca bulunulan ortamda mümkünse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kokulu bir mum </a:t>
            </a:r>
            <a:r>
              <a:rPr lang="tr-TR" sz="2400" dirty="0">
                <a:latin typeface="Tahoma" panose="020B0604030504040204" pitchFamily="34" charset="0"/>
                <a:ea typeface="Tahoma" panose="020B0604030504040204" pitchFamily="34" charset="0"/>
                <a:cs typeface="Tahoma" panose="020B0604030504040204" pitchFamily="34" charset="0"/>
              </a:rPr>
              <a:t>yakmayı da deneyebilirsiniz.</a:t>
            </a:r>
          </a:p>
          <a:p>
            <a:pPr algn="ctr"/>
            <a:r>
              <a:rPr lang="tr-TR" sz="2400" dirty="0">
                <a:latin typeface="Tahoma" panose="020B0604030504040204" pitchFamily="34" charset="0"/>
                <a:ea typeface="Tahoma" panose="020B0604030504040204" pitchFamily="34" charset="0"/>
                <a:cs typeface="Tahoma" panose="020B0604030504040204" pitchFamily="34" charset="0"/>
              </a:rPr>
              <a:t>Bir parça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zencefil</a:t>
            </a:r>
            <a:r>
              <a:rPr lang="tr-TR" sz="2400" dirty="0">
                <a:latin typeface="Tahoma" panose="020B0604030504040204" pitchFamily="34" charset="0"/>
                <a:ea typeface="Tahoma" panose="020B0604030504040204" pitchFamily="34" charset="0"/>
                <a:cs typeface="Tahoma" panose="020B0604030504040204" pitchFamily="34" charset="0"/>
              </a:rPr>
              <a:t>  koklayın ya da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taze kesilmiş bir limonu koklayın.</a:t>
            </a:r>
          </a:p>
          <a:p>
            <a:pPr algn="ctr"/>
            <a:r>
              <a:rPr lang="tr-TR" sz="2400" dirty="0">
                <a:latin typeface="Tahoma" panose="020B0604030504040204" pitchFamily="34" charset="0"/>
                <a:ea typeface="Tahoma" panose="020B0604030504040204" pitchFamily="34" charset="0"/>
                <a:cs typeface="Tahoma" panose="020B0604030504040204" pitchFamily="34" charset="0"/>
              </a:rPr>
              <a:t>BEYİNDE KOKULARI ALGILAYAN BÖLÜM, AMİGDALANIN (Yani beyindeki duygusal hafıza ve duygusal tepkilerin oluştuğu bölgenin) HEMEN YANINDA YER ALIYOR. Bu yüzden kokuların sizi sakinleştirmesi çok doğal.</a:t>
            </a:r>
          </a:p>
        </p:txBody>
      </p:sp>
      <p:sp>
        <p:nvSpPr>
          <p:cNvPr id="6" name="Slayt Numarası Yer Tutucusu 5"/>
          <p:cNvSpPr>
            <a:spLocks noGrp="1"/>
          </p:cNvSpPr>
          <p:nvPr>
            <p:ph type="sldNum" sz="quarter" idx="12"/>
          </p:nvPr>
        </p:nvSpPr>
        <p:spPr/>
        <p:txBody>
          <a:bodyPr/>
          <a:lstStyle/>
          <a:p>
            <a:r>
              <a:rPr lang="tr-TR" dirty="0"/>
              <a:t>.</a:t>
            </a:r>
            <a:fld id="{04ECD55E-EB9C-4683-906F-E88AF1603CFC}" type="slidenum">
              <a:rPr lang="tr-TR" smtClean="0"/>
              <a:pPr/>
              <a:t>72</a:t>
            </a:fld>
            <a:endParaRPr lang="tr-TR" dirty="0"/>
          </a:p>
        </p:txBody>
      </p:sp>
      <p:pic>
        <p:nvPicPr>
          <p:cNvPr id="2" name="Resim 1">
            <a:extLst>
              <a:ext uri="{FF2B5EF4-FFF2-40B4-BE49-F238E27FC236}">
                <a16:creationId xmlns:a16="http://schemas.microsoft.com/office/drawing/2014/main" id="{7B81849B-7090-4571-B3B3-9FCAA0C1E309}"/>
              </a:ext>
            </a:extLst>
          </p:cNvPr>
          <p:cNvPicPr>
            <a:picLocks noChangeAspect="1"/>
          </p:cNvPicPr>
          <p:nvPr/>
        </p:nvPicPr>
        <p:blipFill>
          <a:blip r:embed="rId2"/>
          <a:stretch>
            <a:fillRect/>
          </a:stretch>
        </p:blipFill>
        <p:spPr>
          <a:xfrm>
            <a:off x="6372200" y="260648"/>
            <a:ext cx="2501044" cy="1403226"/>
          </a:xfrm>
          <a:prstGeom prst="rect">
            <a:avLst/>
          </a:prstGeom>
        </p:spPr>
      </p:pic>
      <p:sp>
        <p:nvSpPr>
          <p:cNvPr id="7" name="Metin kutusu 6">
            <a:extLst>
              <a:ext uri="{FF2B5EF4-FFF2-40B4-BE49-F238E27FC236}">
                <a16:creationId xmlns:a16="http://schemas.microsoft.com/office/drawing/2014/main" id="{C55F21DF-EAEB-4AC5-8436-63652C99E51F}"/>
              </a:ext>
            </a:extLst>
          </p:cNvPr>
          <p:cNvSpPr txBox="1"/>
          <p:nvPr/>
        </p:nvSpPr>
        <p:spPr>
          <a:xfrm>
            <a:off x="899592" y="116632"/>
            <a:ext cx="5868144" cy="1323439"/>
          </a:xfrm>
          <a:prstGeom prst="rect">
            <a:avLst/>
          </a:prstGeom>
          <a:noFill/>
        </p:spPr>
        <p:txBody>
          <a:bodyPr wrap="square">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1-GÜZEL BİR ŞEY KOKLAYIN.</a:t>
            </a:r>
          </a:p>
        </p:txBody>
      </p:sp>
    </p:spTree>
    <p:extLst>
      <p:ext uri="{BB962C8B-B14F-4D97-AF65-F5344CB8AC3E}">
        <p14:creationId xmlns:p14="http://schemas.microsoft.com/office/powerpoint/2010/main" val="4101230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332656"/>
            <a:ext cx="8273681" cy="3710311"/>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2.DANS EDİN</a:t>
            </a:r>
          </a:p>
          <a:p>
            <a:pPr algn="ctr"/>
            <a:endParaRPr lang="tr-TR" sz="2000" dirty="0"/>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İş hayatınızda bulunduğunuz ortamda çok mümkün olmasa da evde uygulayabileceğiniz bir yöntem. Çünkü yapılan araştırmalara göre vücudun şeklini değiştirdiğinizde </a:t>
            </a:r>
            <a:r>
              <a:rPr lang="tr-TR" sz="2400" dirty="0" err="1">
                <a:latin typeface="Tahoma" panose="020B0604030504040204" pitchFamily="34" charset="0"/>
                <a:ea typeface="Tahoma" panose="020B0604030504040204" pitchFamily="34" charset="0"/>
                <a:cs typeface="Tahoma" panose="020B0604030504040204" pitchFamily="34" charset="0"/>
              </a:rPr>
              <a:t>mental</a:t>
            </a:r>
            <a:r>
              <a:rPr lang="tr-TR" sz="2400" dirty="0">
                <a:latin typeface="Tahoma" panose="020B0604030504040204" pitchFamily="34" charset="0"/>
                <a:ea typeface="Tahoma" panose="020B0604030504040204" pitchFamily="34" charset="0"/>
                <a:cs typeface="Tahoma" panose="020B0604030504040204" pitchFamily="34" charset="0"/>
              </a:rPr>
              <a:t> durumunuz da değişiyor. Hareketlendikten sonra stresinizin kolayca azaldığını göreceksiniz.</a:t>
            </a:r>
          </a:p>
        </p:txBody>
      </p:sp>
      <p:sp>
        <p:nvSpPr>
          <p:cNvPr id="2" name="Slayt Numarası Yer Tutucusu 1"/>
          <p:cNvSpPr>
            <a:spLocks noGrp="1"/>
          </p:cNvSpPr>
          <p:nvPr>
            <p:ph type="sldNum" sz="quarter" idx="12"/>
          </p:nvPr>
        </p:nvSpPr>
        <p:spPr/>
        <p:txBody>
          <a:bodyPr/>
          <a:lstStyle/>
          <a:p>
            <a:fld id="{04ECD55E-EB9C-4683-906F-E88AF1603CFC}" type="slidenum">
              <a:rPr lang="tr-TR" smtClean="0"/>
              <a:pPr/>
              <a:t>73</a:t>
            </a:fld>
            <a:endParaRPr lang="tr-TR"/>
          </a:p>
        </p:txBody>
      </p:sp>
      <p:pic>
        <p:nvPicPr>
          <p:cNvPr id="3" name="Resim 2">
            <a:extLst>
              <a:ext uri="{FF2B5EF4-FFF2-40B4-BE49-F238E27FC236}">
                <a16:creationId xmlns:a16="http://schemas.microsoft.com/office/drawing/2014/main" id="{F94C8708-3670-40D9-8D69-00C3FDE47520}"/>
              </a:ext>
            </a:extLst>
          </p:cNvPr>
          <p:cNvPicPr>
            <a:picLocks noChangeAspect="1"/>
          </p:cNvPicPr>
          <p:nvPr/>
        </p:nvPicPr>
        <p:blipFill>
          <a:blip r:embed="rId2"/>
          <a:stretch>
            <a:fillRect/>
          </a:stretch>
        </p:blipFill>
        <p:spPr>
          <a:xfrm>
            <a:off x="2987824" y="3944925"/>
            <a:ext cx="3242953" cy="2913075"/>
          </a:xfrm>
          <a:prstGeom prst="rect">
            <a:avLst/>
          </a:prstGeom>
        </p:spPr>
      </p:pic>
    </p:spTree>
    <p:extLst>
      <p:ext uri="{BB962C8B-B14F-4D97-AF65-F5344CB8AC3E}">
        <p14:creationId xmlns:p14="http://schemas.microsoft.com/office/powerpoint/2010/main" val="1135474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332656"/>
            <a:ext cx="8064896" cy="4572085"/>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3.SEVDİĞİNİZ BİRİNE SARILIN.</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Sarılmak </a:t>
            </a:r>
            <a:r>
              <a:rPr lang="tr-TR" sz="2400" dirty="0" err="1">
                <a:latin typeface="Tahoma" panose="020B0604030504040204" pitchFamily="34" charset="0"/>
                <a:ea typeface="Tahoma" panose="020B0604030504040204" pitchFamily="34" charset="0"/>
                <a:cs typeface="Tahoma" panose="020B0604030504040204" pitchFamily="34" charset="0"/>
              </a:rPr>
              <a:t>serotinin</a:t>
            </a:r>
            <a:r>
              <a:rPr lang="tr-TR" sz="2400" dirty="0">
                <a:latin typeface="Tahoma" panose="020B0604030504040204" pitchFamily="34" charset="0"/>
                <a:ea typeface="Tahoma" panose="020B0604030504040204" pitchFamily="34" charset="0"/>
                <a:cs typeface="Tahoma" panose="020B0604030504040204" pitchFamily="34" charset="0"/>
              </a:rPr>
              <a:t> (mutluluk hormonu) duygusunu harekete geçiren bir etken.</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err="1">
                <a:latin typeface="Tahoma" panose="020B0604030504040204" pitchFamily="34" charset="0"/>
                <a:ea typeface="Tahoma" panose="020B0604030504040204" pitchFamily="34" charset="0"/>
                <a:cs typeface="Tahoma" panose="020B0604030504040204" pitchFamily="34" charset="0"/>
              </a:rPr>
              <a:t>Serotinin</a:t>
            </a:r>
            <a:r>
              <a:rPr lang="tr-TR" sz="2400" dirty="0">
                <a:latin typeface="Tahoma" panose="020B0604030504040204" pitchFamily="34" charset="0"/>
                <a:ea typeface="Tahoma" panose="020B0604030504040204" pitchFamily="34" charset="0"/>
                <a:cs typeface="Tahoma" panose="020B0604030504040204" pitchFamily="34" charset="0"/>
              </a:rPr>
              <a:t> Stresi Ve Öfkeyi Azaltıyor. Birine sarıldığınızda ortalama 30 </a:t>
            </a:r>
            <a:r>
              <a:rPr lang="tr-TR" sz="2400" dirty="0" err="1">
                <a:latin typeface="Tahoma" panose="020B0604030504040204" pitchFamily="34" charset="0"/>
                <a:ea typeface="Tahoma" panose="020B0604030504040204" pitchFamily="34" charset="0"/>
                <a:cs typeface="Tahoma" panose="020B0604030504040204" pitchFamily="34" charset="0"/>
              </a:rPr>
              <a:t>sn.içinde</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serotinin</a:t>
            </a:r>
            <a:r>
              <a:rPr lang="tr-TR" sz="2400" dirty="0">
                <a:latin typeface="Tahoma" panose="020B0604030504040204" pitchFamily="34" charset="0"/>
                <a:ea typeface="Tahoma" panose="020B0604030504040204" pitchFamily="34" charset="0"/>
                <a:cs typeface="Tahoma" panose="020B0604030504040204" pitchFamily="34" charset="0"/>
              </a:rPr>
              <a:t> hormonu yükselmeye başlıyor  gerilim azalıyor. </a:t>
            </a:r>
          </a:p>
        </p:txBody>
      </p:sp>
      <p:sp>
        <p:nvSpPr>
          <p:cNvPr id="2" name="Slayt Numarası Yer Tutucusu 1"/>
          <p:cNvSpPr>
            <a:spLocks noGrp="1"/>
          </p:cNvSpPr>
          <p:nvPr>
            <p:ph type="sldNum" sz="quarter" idx="12"/>
          </p:nvPr>
        </p:nvSpPr>
        <p:spPr/>
        <p:txBody>
          <a:bodyPr/>
          <a:lstStyle/>
          <a:p>
            <a:fld id="{04ECD55E-EB9C-4683-906F-E88AF1603CFC}" type="slidenum">
              <a:rPr lang="tr-TR" smtClean="0"/>
              <a:pPr/>
              <a:t>74</a:t>
            </a:fld>
            <a:endParaRPr lang="tr-TR"/>
          </a:p>
        </p:txBody>
      </p:sp>
      <p:pic>
        <p:nvPicPr>
          <p:cNvPr id="3" name="Resim 2">
            <a:extLst>
              <a:ext uri="{FF2B5EF4-FFF2-40B4-BE49-F238E27FC236}">
                <a16:creationId xmlns:a16="http://schemas.microsoft.com/office/drawing/2014/main" id="{08752153-691D-4573-B8B0-4C2A74780C1B}"/>
              </a:ext>
            </a:extLst>
          </p:cNvPr>
          <p:cNvPicPr>
            <a:picLocks noChangeAspect="1"/>
          </p:cNvPicPr>
          <p:nvPr/>
        </p:nvPicPr>
        <p:blipFill>
          <a:blip r:embed="rId2"/>
          <a:stretch>
            <a:fillRect/>
          </a:stretch>
        </p:blipFill>
        <p:spPr>
          <a:xfrm>
            <a:off x="3779912" y="4941168"/>
            <a:ext cx="1867593" cy="1849102"/>
          </a:xfrm>
          <a:prstGeom prst="rect">
            <a:avLst/>
          </a:prstGeom>
        </p:spPr>
      </p:pic>
    </p:spTree>
    <p:extLst>
      <p:ext uri="{BB962C8B-B14F-4D97-AF65-F5344CB8AC3E}">
        <p14:creationId xmlns:p14="http://schemas.microsoft.com/office/powerpoint/2010/main" val="499293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404664"/>
            <a:ext cx="8136904" cy="4577792"/>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4.EN SEVDİĞİNİZ ŞARKIYI DİNLEYİN.</a:t>
            </a:r>
            <a:endParaRPr lang="tr-TR" sz="2000" dirty="0"/>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Yapılan çalışmalar müzik dinlemek kan  basınç seviyesini düşürerek stresten arınmanızı sağlar. Ayrıca mümkün </a:t>
            </a:r>
            <a:r>
              <a:rPr lang="tr-TR" sz="2400" dirty="0" err="1">
                <a:latin typeface="Tahoma" panose="020B0604030504040204" pitchFamily="34" charset="0"/>
                <a:ea typeface="Tahoma" panose="020B0604030504040204" pitchFamily="34" charset="0"/>
                <a:cs typeface="Tahoma" panose="020B0604030504040204" pitchFamily="34" charset="0"/>
              </a:rPr>
              <a:t>ise;kulaklık</a:t>
            </a:r>
            <a:r>
              <a:rPr lang="tr-TR" sz="2400" dirty="0">
                <a:latin typeface="Tahoma" panose="020B0604030504040204" pitchFamily="34" charset="0"/>
                <a:ea typeface="Tahoma" panose="020B0604030504040204" pitchFamily="34" charset="0"/>
                <a:cs typeface="Tahoma" panose="020B0604030504040204" pitchFamily="34" charset="0"/>
              </a:rPr>
              <a:t> takıp şarkıya eşlik etmek de stres düzeyinizi azaltacaktır.</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AMA ACIKLI DEĞİL ACIKSIZ ŞARKILAR</a:t>
            </a:r>
            <a:r>
              <a:rPr lang="tr-TR"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04ECD55E-EB9C-4683-906F-E88AF1603CFC}" type="slidenum">
              <a:rPr lang="tr-TR" smtClean="0"/>
              <a:pPr/>
              <a:t>75</a:t>
            </a:fld>
            <a:endParaRPr lang="tr-TR"/>
          </a:p>
        </p:txBody>
      </p:sp>
      <p:pic>
        <p:nvPicPr>
          <p:cNvPr id="3" name="Resim 2">
            <a:extLst>
              <a:ext uri="{FF2B5EF4-FFF2-40B4-BE49-F238E27FC236}">
                <a16:creationId xmlns:a16="http://schemas.microsoft.com/office/drawing/2014/main" id="{E2222C0F-E686-4602-AC5C-9859ABE0E6B5}"/>
              </a:ext>
            </a:extLst>
          </p:cNvPr>
          <p:cNvPicPr>
            <a:picLocks noChangeAspect="1"/>
          </p:cNvPicPr>
          <p:nvPr/>
        </p:nvPicPr>
        <p:blipFill>
          <a:blip r:embed="rId2"/>
          <a:stretch>
            <a:fillRect/>
          </a:stretch>
        </p:blipFill>
        <p:spPr>
          <a:xfrm>
            <a:off x="2843808" y="5034643"/>
            <a:ext cx="3624064" cy="1823357"/>
          </a:xfrm>
          <a:prstGeom prst="rect">
            <a:avLst/>
          </a:prstGeom>
        </p:spPr>
      </p:pic>
    </p:spTree>
    <p:extLst>
      <p:ext uri="{BB962C8B-B14F-4D97-AF65-F5344CB8AC3E}">
        <p14:creationId xmlns:p14="http://schemas.microsoft.com/office/powerpoint/2010/main" val="736363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692696"/>
            <a:ext cx="8208912" cy="4893647"/>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5.KAHKAHA ATIN.</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Kahkaha  kendinizi daha iyi hissetmenizi sağlayan </a:t>
            </a:r>
            <a:r>
              <a:rPr lang="tr-TR" sz="2400" dirty="0" err="1">
                <a:latin typeface="Tahoma" panose="020B0604030504040204" pitchFamily="34" charset="0"/>
                <a:ea typeface="Tahoma" panose="020B0604030504040204" pitchFamily="34" charset="0"/>
                <a:cs typeface="Tahoma" panose="020B0604030504040204" pitchFamily="34" charset="0"/>
              </a:rPr>
              <a:t>endorfinlerin</a:t>
            </a:r>
            <a:r>
              <a:rPr lang="tr-TR" sz="2400" dirty="0">
                <a:latin typeface="Tahoma" panose="020B0604030504040204" pitchFamily="34" charset="0"/>
                <a:ea typeface="Tahoma" panose="020B0604030504040204" pitchFamily="34" charset="0"/>
                <a:cs typeface="Tahoma" panose="020B0604030504040204" pitchFamily="34" charset="0"/>
              </a:rPr>
              <a:t> (insan vücudunda ağrıyan dokularda ağrının azalması için beyin dokuları tarafından üretilen hormonlara verilen isimdir) serbest bırakılmasını sağlar. Tabii ki de stres altında iken kahkaha atmanız çok mümkün değil ancak yapmamız gereken internetten kafanıza dağıtacak videolar bulmanız ve izlemenizdir.</a:t>
            </a:r>
          </a:p>
          <a:p>
            <a:pPr algn="ctr"/>
            <a:endParaRPr lang="tr-TR" sz="2000" dirty="0"/>
          </a:p>
        </p:txBody>
      </p:sp>
      <p:sp>
        <p:nvSpPr>
          <p:cNvPr id="2" name="Slayt Numarası Yer Tutucusu 1"/>
          <p:cNvSpPr>
            <a:spLocks noGrp="1"/>
          </p:cNvSpPr>
          <p:nvPr>
            <p:ph type="sldNum" sz="quarter" idx="12"/>
          </p:nvPr>
        </p:nvSpPr>
        <p:spPr/>
        <p:txBody>
          <a:bodyPr/>
          <a:lstStyle/>
          <a:p>
            <a:fld id="{04ECD55E-EB9C-4683-906F-E88AF1603CFC}" type="slidenum">
              <a:rPr lang="tr-TR" smtClean="0"/>
              <a:pPr/>
              <a:t>76</a:t>
            </a:fld>
            <a:endParaRPr lang="tr-TR"/>
          </a:p>
        </p:txBody>
      </p:sp>
      <p:pic>
        <p:nvPicPr>
          <p:cNvPr id="14" name="Picture 2" descr="Kahkaha Yogası: “Gülmek için komik bir şey olmasını beklememe sanatı” |  selinyetimoglu.com">
            <a:extLst>
              <a:ext uri="{FF2B5EF4-FFF2-40B4-BE49-F238E27FC236}">
                <a16:creationId xmlns:a16="http://schemas.microsoft.com/office/drawing/2014/main" id="{1376AE7A-39D4-4F05-8A16-C4E98CBD24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5453844"/>
            <a:ext cx="1872207" cy="140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31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332656"/>
            <a:ext cx="8238185" cy="4572085"/>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6.SAKIZ ÇİĞNEYİN.</a:t>
            </a:r>
          </a:p>
          <a:p>
            <a:pPr algn="ctr"/>
            <a:endParaRPr lang="tr-TR" sz="2000" dirty="0"/>
          </a:p>
          <a:p>
            <a:pPr algn="ctr"/>
            <a:endParaRPr lang="tr-TR" sz="2000" dirty="0"/>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Sakız çiğnemek vücuttaki stres hormonu seviyesinin düşmesine neden </a:t>
            </a:r>
            <a:r>
              <a:rPr lang="tr-TR" sz="2400" dirty="0" err="1">
                <a:latin typeface="Tahoma" panose="020B0604030504040204" pitchFamily="34" charset="0"/>
                <a:ea typeface="Tahoma" panose="020B0604030504040204" pitchFamily="34" charset="0"/>
                <a:cs typeface="Tahoma" panose="020B0604030504040204" pitchFamily="34" charset="0"/>
              </a:rPr>
              <a:t>oluyor.Sakız</a:t>
            </a:r>
            <a:r>
              <a:rPr lang="tr-TR" sz="2400" dirty="0">
                <a:latin typeface="Tahoma" panose="020B0604030504040204" pitchFamily="34" charset="0"/>
                <a:ea typeface="Tahoma" panose="020B0604030504040204" pitchFamily="34" charset="0"/>
                <a:cs typeface="Tahoma" panose="020B0604030504040204" pitchFamily="34" charset="0"/>
              </a:rPr>
              <a:t> sevmiyorsanız ya da ortam müsait değil </a:t>
            </a:r>
            <a:r>
              <a:rPr lang="tr-TR" sz="2400" dirty="0" err="1">
                <a:latin typeface="Tahoma" panose="020B0604030504040204" pitchFamily="34" charset="0"/>
                <a:ea typeface="Tahoma" panose="020B0604030504040204" pitchFamily="34" charset="0"/>
                <a:cs typeface="Tahoma" panose="020B0604030504040204" pitchFamily="34" charset="0"/>
              </a:rPr>
              <a:t>ise;şeker</a:t>
            </a:r>
            <a:r>
              <a:rPr lang="tr-TR" sz="2400" dirty="0">
                <a:latin typeface="Tahoma" panose="020B0604030504040204" pitchFamily="34" charset="0"/>
                <a:ea typeface="Tahoma" panose="020B0604030504040204" pitchFamily="34" charset="0"/>
                <a:cs typeface="Tahoma" panose="020B0604030504040204" pitchFamily="34" charset="0"/>
              </a:rPr>
              <a:t> yiyebilirsiniz.</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err="1">
                <a:latin typeface="Tahoma" panose="020B0604030504040204" pitchFamily="34" charset="0"/>
                <a:ea typeface="Tahoma" panose="020B0604030504040204" pitchFamily="34" charset="0"/>
                <a:cs typeface="Tahoma" panose="020B0604030504040204" pitchFamily="34" charset="0"/>
              </a:rPr>
              <a:t>DİKKAT:Naneli</a:t>
            </a:r>
            <a:r>
              <a:rPr lang="tr-TR" sz="2400" dirty="0">
                <a:latin typeface="Tahoma" panose="020B0604030504040204" pitchFamily="34" charset="0"/>
                <a:ea typeface="Tahoma" panose="020B0604030504040204" pitchFamily="34" charset="0"/>
                <a:cs typeface="Tahoma" panose="020B0604030504040204" pitchFamily="34" charset="0"/>
              </a:rPr>
              <a:t> sakız ya da şeker ferahlık verdiği için daha çok tercih edilmelidir.</a:t>
            </a:r>
          </a:p>
        </p:txBody>
      </p:sp>
      <p:sp>
        <p:nvSpPr>
          <p:cNvPr id="2" name="Slayt Numarası Yer Tutucusu 1"/>
          <p:cNvSpPr>
            <a:spLocks noGrp="1"/>
          </p:cNvSpPr>
          <p:nvPr>
            <p:ph type="sldNum" sz="quarter" idx="12"/>
          </p:nvPr>
        </p:nvSpPr>
        <p:spPr/>
        <p:txBody>
          <a:bodyPr/>
          <a:lstStyle/>
          <a:p>
            <a:fld id="{04ECD55E-EB9C-4683-906F-E88AF1603CFC}" type="slidenum">
              <a:rPr lang="tr-TR" smtClean="0"/>
              <a:pPr/>
              <a:t>77</a:t>
            </a:fld>
            <a:endParaRPr lang="tr-TR"/>
          </a:p>
        </p:txBody>
      </p:sp>
      <p:pic>
        <p:nvPicPr>
          <p:cNvPr id="2050" name="Picture 2" descr="Sakız çiğnemeyi sevenler dikkat! - Sağlık Haberleri">
            <a:extLst>
              <a:ext uri="{FF2B5EF4-FFF2-40B4-BE49-F238E27FC236}">
                <a16:creationId xmlns:a16="http://schemas.microsoft.com/office/drawing/2014/main" id="{E02DA831-7F9A-427A-B75B-BA29333998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941168"/>
            <a:ext cx="3407701"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886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1844824"/>
            <a:ext cx="8120583" cy="4093428"/>
          </a:xfrm>
          <a:prstGeom prst="rect">
            <a:avLst/>
          </a:prstGeom>
          <a:noFill/>
        </p:spPr>
        <p:txBody>
          <a:bodyPr wrap="square" rtlCol="0">
            <a:spAutoFit/>
          </a:bodyPr>
          <a:lstStyle/>
          <a:p>
            <a:r>
              <a:rPr lang="tr-TR" sz="2000" b="1" dirty="0">
                <a:latin typeface="Tahoma" panose="020B0604030504040204" pitchFamily="34" charset="0"/>
                <a:ea typeface="Tahoma" panose="020B0604030504040204" pitchFamily="34" charset="0"/>
                <a:cs typeface="Tahoma" panose="020B0604030504040204" pitchFamily="34" charset="0"/>
              </a:rPr>
              <a:t>Muz (</a:t>
            </a:r>
            <a:r>
              <a:rPr lang="tr-TR" sz="2000" dirty="0">
                <a:latin typeface="Tahoma" panose="020B0604030504040204" pitchFamily="34" charset="0"/>
                <a:ea typeface="Tahoma" panose="020B0604030504040204" pitchFamily="34" charset="0"/>
                <a:cs typeface="Tahoma" panose="020B0604030504040204" pitchFamily="34" charset="0"/>
              </a:rPr>
              <a:t>Potasyum kaynağı ve </a:t>
            </a:r>
            <a:r>
              <a:rPr lang="tr-TR" sz="2000" dirty="0" err="1">
                <a:latin typeface="Tahoma" panose="020B0604030504040204" pitchFamily="34" charset="0"/>
                <a:ea typeface="Tahoma" panose="020B0604030504040204" pitchFamily="34" charset="0"/>
                <a:cs typeface="Tahoma" panose="020B0604030504040204" pitchFamily="34" charset="0"/>
              </a:rPr>
              <a:t>serotonin</a:t>
            </a:r>
            <a:r>
              <a:rPr lang="tr-TR" sz="2000" dirty="0">
                <a:latin typeface="Tahoma" panose="020B0604030504040204" pitchFamily="34" charset="0"/>
                <a:ea typeface="Tahoma" panose="020B0604030504040204" pitchFamily="34" charset="0"/>
                <a:cs typeface="Tahoma" panose="020B0604030504040204" pitchFamily="34" charset="0"/>
              </a:rPr>
              <a:t> salgılatır.)</a:t>
            </a:r>
          </a:p>
          <a:p>
            <a:r>
              <a:rPr lang="tr-TR" sz="2000" b="1" dirty="0">
                <a:latin typeface="Tahoma" panose="020B0604030504040204" pitchFamily="34" charset="0"/>
                <a:ea typeface="Tahoma" panose="020B0604030504040204" pitchFamily="34" charset="0"/>
                <a:cs typeface="Tahoma" panose="020B0604030504040204" pitchFamily="34" charset="0"/>
              </a:rPr>
              <a:t>Avokado</a:t>
            </a:r>
            <a:r>
              <a:rPr lang="tr-TR" sz="2000" dirty="0">
                <a:latin typeface="Tahoma" panose="020B0604030504040204" pitchFamily="34" charset="0"/>
                <a:ea typeface="Tahoma" panose="020B0604030504040204" pitchFamily="34" charset="0"/>
                <a:cs typeface="Tahoma" panose="020B0604030504040204" pitchFamily="34" charset="0"/>
              </a:rPr>
              <a:t> (Potasyum kaynağı)</a:t>
            </a:r>
          </a:p>
          <a:p>
            <a:r>
              <a:rPr lang="tr-TR" sz="2000" b="1" dirty="0">
                <a:latin typeface="Tahoma" panose="020B0604030504040204" pitchFamily="34" charset="0"/>
                <a:ea typeface="Tahoma" panose="020B0604030504040204" pitchFamily="34" charset="0"/>
                <a:cs typeface="Tahoma" panose="020B0604030504040204" pitchFamily="34" charset="0"/>
              </a:rPr>
              <a:t>Balık</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Omega</a:t>
            </a:r>
            <a:r>
              <a:rPr lang="tr-TR" sz="2000" dirty="0">
                <a:latin typeface="Tahoma" panose="020B0604030504040204" pitchFamily="34" charset="0"/>
                <a:ea typeface="Tahoma" panose="020B0604030504040204" pitchFamily="34" charset="0"/>
                <a:cs typeface="Tahoma" panose="020B0604030504040204" pitchFamily="34" charset="0"/>
              </a:rPr>
              <a:t> 3)</a:t>
            </a:r>
          </a:p>
          <a:p>
            <a:r>
              <a:rPr lang="tr-TR" sz="2000" b="1" dirty="0">
                <a:latin typeface="Tahoma" panose="020B0604030504040204" pitchFamily="34" charset="0"/>
                <a:ea typeface="Tahoma" panose="020B0604030504040204" pitchFamily="34" charset="0"/>
                <a:cs typeface="Tahoma" panose="020B0604030504040204" pitchFamily="34" charset="0"/>
              </a:rPr>
              <a:t>Süt</a:t>
            </a:r>
            <a:r>
              <a:rPr lang="tr-TR" sz="2000" dirty="0">
                <a:latin typeface="Tahoma" panose="020B0604030504040204" pitchFamily="34" charset="0"/>
                <a:ea typeface="Tahoma" panose="020B0604030504040204" pitchFamily="34" charset="0"/>
                <a:cs typeface="Tahoma" panose="020B0604030504040204" pitchFamily="34" charset="0"/>
              </a:rPr>
              <a:t> (Kalsiyum)</a:t>
            </a:r>
          </a:p>
          <a:p>
            <a:r>
              <a:rPr lang="tr-TR" sz="2000" b="1" dirty="0">
                <a:latin typeface="Tahoma" panose="020B0604030504040204" pitchFamily="34" charset="0"/>
                <a:ea typeface="Tahoma" panose="020B0604030504040204" pitchFamily="34" charset="0"/>
                <a:cs typeface="Tahoma" panose="020B0604030504040204" pitchFamily="34" charset="0"/>
              </a:rPr>
              <a:t>Tam Tahıllar </a:t>
            </a:r>
            <a:r>
              <a:rPr lang="tr-TR" sz="2000" dirty="0">
                <a:latin typeface="Tahoma" panose="020B0604030504040204" pitchFamily="34" charset="0"/>
                <a:ea typeface="Tahoma" panose="020B0604030504040204" pitchFamily="34" charset="0"/>
                <a:cs typeface="Tahoma" panose="020B0604030504040204" pitchFamily="34" charset="0"/>
              </a:rPr>
              <a:t>(Karbonhidrat)</a:t>
            </a:r>
          </a:p>
          <a:p>
            <a:r>
              <a:rPr lang="tr-TR" sz="2000" b="1" dirty="0">
                <a:latin typeface="Tahoma" panose="020B0604030504040204" pitchFamily="34" charset="0"/>
                <a:ea typeface="Tahoma" panose="020B0604030504040204" pitchFamily="34" charset="0"/>
                <a:cs typeface="Tahoma" panose="020B0604030504040204" pitchFamily="34" charset="0"/>
              </a:rPr>
              <a:t>Badem ,</a:t>
            </a:r>
            <a:r>
              <a:rPr lang="tr-TR" sz="2000" b="1" dirty="0" err="1">
                <a:latin typeface="Tahoma" panose="020B0604030504040204" pitchFamily="34" charset="0"/>
                <a:ea typeface="Tahoma" panose="020B0604030504040204" pitchFamily="34" charset="0"/>
                <a:cs typeface="Tahoma" panose="020B0604030504040204" pitchFamily="34" charset="0"/>
              </a:rPr>
              <a:t>Fındık,Antepfıstığı</a:t>
            </a:r>
            <a:r>
              <a:rPr lang="tr-TR" sz="2000" b="1" dirty="0">
                <a:latin typeface="Tahoma" panose="020B0604030504040204" pitchFamily="34" charset="0"/>
                <a:ea typeface="Tahoma" panose="020B0604030504040204" pitchFamily="34" charset="0"/>
                <a:cs typeface="Tahoma" panose="020B0604030504040204" pitchFamily="34" charset="0"/>
              </a:rPr>
              <a:t> </a:t>
            </a:r>
            <a:r>
              <a:rPr lang="tr-TR" sz="2000" dirty="0">
                <a:latin typeface="Tahoma" panose="020B0604030504040204" pitchFamily="34" charset="0"/>
                <a:ea typeface="Tahoma" panose="020B0604030504040204" pitchFamily="34" charset="0"/>
                <a:cs typeface="Tahoma" panose="020B0604030504040204" pitchFamily="34" charset="0"/>
              </a:rPr>
              <a:t>(Magnezyum)</a:t>
            </a:r>
          </a:p>
          <a:p>
            <a:r>
              <a:rPr lang="tr-TR" sz="2000" b="1" dirty="0">
                <a:latin typeface="Tahoma" panose="020B0604030504040204" pitchFamily="34" charset="0"/>
                <a:ea typeface="Tahoma" panose="020B0604030504040204" pitchFamily="34" charset="0"/>
                <a:cs typeface="Tahoma" panose="020B0604030504040204" pitchFamily="34" charset="0"/>
              </a:rPr>
              <a:t>Yeşil Biber </a:t>
            </a:r>
            <a:r>
              <a:rPr lang="tr-TR" sz="2000" dirty="0">
                <a:latin typeface="Tahoma" panose="020B0604030504040204" pitchFamily="34" charset="0"/>
                <a:ea typeface="Tahoma" panose="020B0604030504040204" pitchFamily="34" charset="0"/>
                <a:cs typeface="Tahoma" panose="020B0604030504040204" pitchFamily="34" charset="0"/>
              </a:rPr>
              <a:t>(C Vitamini)</a:t>
            </a:r>
          </a:p>
          <a:p>
            <a:r>
              <a:rPr lang="tr-TR" sz="2000" b="1" dirty="0">
                <a:latin typeface="Tahoma" panose="020B0604030504040204" pitchFamily="34" charset="0"/>
                <a:ea typeface="Tahoma" panose="020B0604030504040204" pitchFamily="34" charset="0"/>
                <a:cs typeface="Tahoma" panose="020B0604030504040204" pitchFamily="34" charset="0"/>
              </a:rPr>
              <a:t>Yaban Mersini </a:t>
            </a:r>
            <a:r>
              <a:rPr lang="tr-TR" sz="2000" dirty="0">
                <a:latin typeface="Tahoma" panose="020B0604030504040204" pitchFamily="34" charset="0"/>
                <a:ea typeface="Tahoma" panose="020B0604030504040204" pitchFamily="34" charset="0"/>
                <a:cs typeface="Tahoma" panose="020B0604030504040204" pitchFamily="34" charset="0"/>
              </a:rPr>
              <a:t>(Antioksidan ve C Vitamini)</a:t>
            </a:r>
          </a:p>
          <a:p>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a:p>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04ECD55E-EB9C-4683-906F-E88AF1603CFC}" type="slidenum">
              <a:rPr lang="tr-TR" smtClean="0"/>
              <a:pPr/>
              <a:t>78</a:t>
            </a:fld>
            <a:endParaRPr lang="tr-TR"/>
          </a:p>
        </p:txBody>
      </p:sp>
      <p:sp>
        <p:nvSpPr>
          <p:cNvPr id="3" name="Dikdörtgen 2"/>
          <p:cNvSpPr/>
          <p:nvPr/>
        </p:nvSpPr>
        <p:spPr>
          <a:xfrm>
            <a:off x="314446" y="3284984"/>
            <a:ext cx="8280920" cy="400110"/>
          </a:xfrm>
          <a:prstGeom prst="rect">
            <a:avLst/>
          </a:prstGeom>
        </p:spPr>
        <p:txBody>
          <a:bodyPr wrap="square">
            <a:spAutoFit/>
          </a:bodyPr>
          <a:lstStyle/>
          <a:p>
            <a:r>
              <a:rPr lang="tr-TR" sz="2000" b="1" dirty="0">
                <a:latin typeface="+mj-lt"/>
              </a:rPr>
              <a:t> </a:t>
            </a:r>
            <a:endParaRPr lang="tr-TR" sz="2000" dirty="0">
              <a:latin typeface="+mj-lt"/>
            </a:endParaRPr>
          </a:p>
        </p:txBody>
      </p:sp>
      <p:pic>
        <p:nvPicPr>
          <p:cNvPr id="4" name="Resim 3"/>
          <p:cNvPicPr>
            <a:picLocks noChangeAspect="1"/>
          </p:cNvPicPr>
          <p:nvPr/>
        </p:nvPicPr>
        <p:blipFill>
          <a:blip r:embed="rId2"/>
          <a:stretch>
            <a:fillRect/>
          </a:stretch>
        </p:blipFill>
        <p:spPr>
          <a:xfrm>
            <a:off x="3923928" y="5373216"/>
            <a:ext cx="1709762" cy="1270933"/>
          </a:xfrm>
          <a:prstGeom prst="rect">
            <a:avLst/>
          </a:prstGeom>
        </p:spPr>
      </p:pic>
      <p:pic>
        <p:nvPicPr>
          <p:cNvPr id="6" name="Resim 5"/>
          <p:cNvPicPr>
            <a:picLocks noChangeAspect="1"/>
          </p:cNvPicPr>
          <p:nvPr/>
        </p:nvPicPr>
        <p:blipFill>
          <a:blip r:embed="rId3"/>
          <a:stretch>
            <a:fillRect/>
          </a:stretch>
        </p:blipFill>
        <p:spPr>
          <a:xfrm>
            <a:off x="2267744" y="5373216"/>
            <a:ext cx="1656184" cy="1277339"/>
          </a:xfrm>
          <a:prstGeom prst="rect">
            <a:avLst/>
          </a:prstGeom>
        </p:spPr>
      </p:pic>
      <p:pic>
        <p:nvPicPr>
          <p:cNvPr id="7" name="Resim 6"/>
          <p:cNvPicPr>
            <a:picLocks noChangeAspect="1"/>
          </p:cNvPicPr>
          <p:nvPr/>
        </p:nvPicPr>
        <p:blipFill>
          <a:blip r:embed="rId4"/>
          <a:stretch>
            <a:fillRect/>
          </a:stretch>
        </p:blipFill>
        <p:spPr>
          <a:xfrm>
            <a:off x="683568" y="5373216"/>
            <a:ext cx="1584176" cy="1277339"/>
          </a:xfrm>
          <a:prstGeom prst="rect">
            <a:avLst/>
          </a:prstGeom>
        </p:spPr>
      </p:pic>
      <p:pic>
        <p:nvPicPr>
          <p:cNvPr id="8" name="Resim 7"/>
          <p:cNvPicPr>
            <a:picLocks noChangeAspect="1"/>
          </p:cNvPicPr>
          <p:nvPr/>
        </p:nvPicPr>
        <p:blipFill>
          <a:blip r:embed="rId5"/>
          <a:stretch>
            <a:fillRect/>
          </a:stretch>
        </p:blipFill>
        <p:spPr>
          <a:xfrm>
            <a:off x="5652120" y="5373216"/>
            <a:ext cx="1744773" cy="1270933"/>
          </a:xfrm>
          <a:prstGeom prst="rect">
            <a:avLst/>
          </a:prstGeom>
        </p:spPr>
      </p:pic>
      <p:pic>
        <p:nvPicPr>
          <p:cNvPr id="9" name="Resim 8"/>
          <p:cNvPicPr>
            <a:picLocks noChangeAspect="1"/>
          </p:cNvPicPr>
          <p:nvPr/>
        </p:nvPicPr>
        <p:blipFill>
          <a:blip r:embed="rId6"/>
          <a:stretch>
            <a:fillRect/>
          </a:stretch>
        </p:blipFill>
        <p:spPr>
          <a:xfrm>
            <a:off x="7308304" y="1700808"/>
            <a:ext cx="1581227" cy="1733537"/>
          </a:xfrm>
          <a:prstGeom prst="rect">
            <a:avLst/>
          </a:prstGeom>
        </p:spPr>
      </p:pic>
      <p:pic>
        <p:nvPicPr>
          <p:cNvPr id="10" name="Resim 9"/>
          <p:cNvPicPr>
            <a:picLocks noChangeAspect="1"/>
          </p:cNvPicPr>
          <p:nvPr/>
        </p:nvPicPr>
        <p:blipFill>
          <a:blip r:embed="rId7"/>
          <a:stretch>
            <a:fillRect/>
          </a:stretch>
        </p:blipFill>
        <p:spPr>
          <a:xfrm>
            <a:off x="7380312" y="3429000"/>
            <a:ext cx="1577361" cy="1910914"/>
          </a:xfrm>
          <a:prstGeom prst="rect">
            <a:avLst/>
          </a:prstGeom>
        </p:spPr>
      </p:pic>
      <p:pic>
        <p:nvPicPr>
          <p:cNvPr id="11" name="Resim 10"/>
          <p:cNvPicPr>
            <a:picLocks noChangeAspect="1"/>
          </p:cNvPicPr>
          <p:nvPr/>
        </p:nvPicPr>
        <p:blipFill>
          <a:blip r:embed="rId8"/>
          <a:stretch>
            <a:fillRect/>
          </a:stretch>
        </p:blipFill>
        <p:spPr>
          <a:xfrm>
            <a:off x="5940152" y="3501008"/>
            <a:ext cx="1464196" cy="1891253"/>
          </a:xfrm>
          <a:prstGeom prst="rect">
            <a:avLst/>
          </a:prstGeom>
        </p:spPr>
      </p:pic>
      <p:pic>
        <p:nvPicPr>
          <p:cNvPr id="13" name="Resim 12"/>
          <p:cNvPicPr>
            <a:picLocks noChangeAspect="1"/>
          </p:cNvPicPr>
          <p:nvPr/>
        </p:nvPicPr>
        <p:blipFill>
          <a:blip r:embed="rId9"/>
          <a:stretch>
            <a:fillRect/>
          </a:stretch>
        </p:blipFill>
        <p:spPr>
          <a:xfrm>
            <a:off x="7380312" y="5373216"/>
            <a:ext cx="1526398" cy="1296144"/>
          </a:xfrm>
          <a:prstGeom prst="rect">
            <a:avLst/>
          </a:prstGeom>
        </p:spPr>
      </p:pic>
      <p:pic>
        <p:nvPicPr>
          <p:cNvPr id="14" name="Resim 13"/>
          <p:cNvPicPr>
            <a:picLocks noChangeAspect="1"/>
          </p:cNvPicPr>
          <p:nvPr/>
        </p:nvPicPr>
        <p:blipFill>
          <a:blip r:embed="rId10"/>
          <a:stretch>
            <a:fillRect/>
          </a:stretch>
        </p:blipFill>
        <p:spPr>
          <a:xfrm>
            <a:off x="5940152" y="1700808"/>
            <a:ext cx="1468195" cy="1755364"/>
          </a:xfrm>
          <a:prstGeom prst="rect">
            <a:avLst/>
          </a:prstGeom>
        </p:spPr>
      </p:pic>
      <p:sp>
        <p:nvSpPr>
          <p:cNvPr id="15" name="Metin kutusu 14">
            <a:extLst>
              <a:ext uri="{FF2B5EF4-FFF2-40B4-BE49-F238E27FC236}">
                <a16:creationId xmlns:a16="http://schemas.microsoft.com/office/drawing/2014/main" id="{A6021A27-4F4C-40DE-B1CE-15E0322A6251}"/>
              </a:ext>
            </a:extLst>
          </p:cNvPr>
          <p:cNvSpPr txBox="1"/>
          <p:nvPr/>
        </p:nvSpPr>
        <p:spPr>
          <a:xfrm>
            <a:off x="1187624" y="116632"/>
            <a:ext cx="7344816" cy="1938992"/>
          </a:xfrm>
          <a:prstGeom prst="rect">
            <a:avLst/>
          </a:prstGeom>
          <a:noFill/>
        </p:spPr>
        <p:txBody>
          <a:bodyPr wrap="square">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7.STRESİ AZALTAN YİYECEKLER TÜKETİN</a:t>
            </a:r>
          </a:p>
          <a:p>
            <a:pPr algn="ctr"/>
            <a:endPar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6741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27584" y="620688"/>
            <a:ext cx="7704857" cy="3293209"/>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8.MASANIZDAN KALKIN VE BULUNDUĞUNUZ YERİ DEĞİŞTİRİN.</a:t>
            </a:r>
          </a:p>
          <a:p>
            <a:pPr algn="ctr"/>
            <a:endParaRPr lang="tr-TR" sz="2000" dirty="0"/>
          </a:p>
          <a:p>
            <a:pPr algn="ctr"/>
            <a:endParaRPr lang="tr-TR" sz="2000" dirty="0"/>
          </a:p>
          <a:p>
            <a:pPr algn="ctr"/>
            <a:r>
              <a:rPr lang="tr-TR" sz="2400" dirty="0">
                <a:latin typeface="Tahoma" panose="020B0604030504040204" pitchFamily="34" charset="0"/>
                <a:ea typeface="Tahoma" panose="020B0604030504040204" pitchFamily="34" charset="0"/>
                <a:cs typeface="Tahoma" panose="020B0604030504040204" pitchFamily="34" charset="0"/>
              </a:rPr>
              <a:t>Kısa bir mola verin bilgisayar başında iseniz kalkın ya da mümkünse stresi yaratan bölgeden uzaklaşın.</a:t>
            </a:r>
          </a:p>
        </p:txBody>
      </p:sp>
      <p:sp>
        <p:nvSpPr>
          <p:cNvPr id="2" name="Slayt Numarası Yer Tutucusu 1"/>
          <p:cNvSpPr>
            <a:spLocks noGrp="1"/>
          </p:cNvSpPr>
          <p:nvPr>
            <p:ph type="sldNum" sz="quarter" idx="12"/>
          </p:nvPr>
        </p:nvSpPr>
        <p:spPr/>
        <p:txBody>
          <a:bodyPr/>
          <a:lstStyle/>
          <a:p>
            <a:fld id="{04ECD55E-EB9C-4683-906F-E88AF1603CFC}" type="slidenum">
              <a:rPr lang="tr-TR" smtClean="0"/>
              <a:pPr/>
              <a:t>79</a:t>
            </a:fld>
            <a:endParaRPr lang="tr-TR"/>
          </a:p>
        </p:txBody>
      </p:sp>
      <p:pic>
        <p:nvPicPr>
          <p:cNvPr id="3" name="Resim 2">
            <a:extLst>
              <a:ext uri="{FF2B5EF4-FFF2-40B4-BE49-F238E27FC236}">
                <a16:creationId xmlns:a16="http://schemas.microsoft.com/office/drawing/2014/main" id="{E68E9C01-F853-4066-99C7-EA0521025742}"/>
              </a:ext>
            </a:extLst>
          </p:cNvPr>
          <p:cNvPicPr>
            <a:picLocks noChangeAspect="1"/>
          </p:cNvPicPr>
          <p:nvPr/>
        </p:nvPicPr>
        <p:blipFill>
          <a:blip r:embed="rId2"/>
          <a:stretch>
            <a:fillRect/>
          </a:stretch>
        </p:blipFill>
        <p:spPr>
          <a:xfrm>
            <a:off x="2915816" y="4322697"/>
            <a:ext cx="3287364" cy="2507095"/>
          </a:xfrm>
          <a:prstGeom prst="rect">
            <a:avLst/>
          </a:prstGeom>
        </p:spPr>
      </p:pic>
    </p:spTree>
    <p:extLst>
      <p:ext uri="{BB962C8B-B14F-4D97-AF65-F5344CB8AC3E}">
        <p14:creationId xmlns:p14="http://schemas.microsoft.com/office/powerpoint/2010/main" val="65127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116632"/>
            <a:ext cx="8229600" cy="1219200"/>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STRES  TÜRLERİ</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8</a:t>
            </a:fld>
            <a:endParaRPr lang="tr-TR"/>
          </a:p>
        </p:txBody>
      </p:sp>
      <p:pic>
        <p:nvPicPr>
          <p:cNvPr id="5" name="Resim 4">
            <a:extLst>
              <a:ext uri="{FF2B5EF4-FFF2-40B4-BE49-F238E27FC236}">
                <a16:creationId xmlns:a16="http://schemas.microsoft.com/office/drawing/2014/main" id="{3CB4F375-F8EF-4946-B3C1-800A856A5005}"/>
              </a:ext>
            </a:extLst>
          </p:cNvPr>
          <p:cNvPicPr>
            <a:picLocks noChangeAspect="1"/>
          </p:cNvPicPr>
          <p:nvPr/>
        </p:nvPicPr>
        <p:blipFill>
          <a:blip r:embed="rId2"/>
          <a:stretch>
            <a:fillRect/>
          </a:stretch>
        </p:blipFill>
        <p:spPr>
          <a:xfrm>
            <a:off x="899592" y="4365104"/>
            <a:ext cx="2688332" cy="2400296"/>
          </a:xfrm>
          <a:prstGeom prst="rect">
            <a:avLst/>
          </a:prstGeom>
        </p:spPr>
      </p:pic>
      <p:pic>
        <p:nvPicPr>
          <p:cNvPr id="6" name="Resim 5">
            <a:extLst>
              <a:ext uri="{FF2B5EF4-FFF2-40B4-BE49-F238E27FC236}">
                <a16:creationId xmlns:a16="http://schemas.microsoft.com/office/drawing/2014/main" id="{A900F020-48E9-4B46-B9BC-A28E53DDC056}"/>
              </a:ext>
            </a:extLst>
          </p:cNvPr>
          <p:cNvPicPr>
            <a:picLocks noChangeAspect="1"/>
          </p:cNvPicPr>
          <p:nvPr/>
        </p:nvPicPr>
        <p:blipFill>
          <a:blip r:embed="rId3"/>
          <a:stretch>
            <a:fillRect/>
          </a:stretch>
        </p:blipFill>
        <p:spPr>
          <a:xfrm>
            <a:off x="5076056" y="4437112"/>
            <a:ext cx="2610249" cy="2232248"/>
          </a:xfrm>
          <a:prstGeom prst="rect">
            <a:avLst/>
          </a:prstGeom>
        </p:spPr>
      </p:pic>
      <p:sp>
        <p:nvSpPr>
          <p:cNvPr id="8" name="Metin kutusu 7">
            <a:extLst>
              <a:ext uri="{FF2B5EF4-FFF2-40B4-BE49-F238E27FC236}">
                <a16:creationId xmlns:a16="http://schemas.microsoft.com/office/drawing/2014/main" id="{A7BB2CBC-5D53-4DB3-9E2D-7D5AC4630747}"/>
              </a:ext>
            </a:extLst>
          </p:cNvPr>
          <p:cNvSpPr txBox="1"/>
          <p:nvPr/>
        </p:nvSpPr>
        <p:spPr>
          <a:xfrm>
            <a:off x="755576" y="1124744"/>
            <a:ext cx="3816424" cy="3046988"/>
          </a:xfrm>
          <a:prstGeom prst="rect">
            <a:avLst/>
          </a:prstGeom>
          <a:noFill/>
        </p:spPr>
        <p:txBody>
          <a:bodyPr wrap="square">
            <a:spAutoFit/>
          </a:bodyPr>
          <a:lstStyle/>
          <a:p>
            <a:pPr algn="ctr"/>
            <a:r>
              <a:rPr lang="tr-TR" sz="2400" b="1" dirty="0">
                <a:latin typeface="Tahoma" panose="020B0604030504040204" pitchFamily="34" charset="0"/>
                <a:ea typeface="Tahoma" panose="020B0604030504040204" pitchFamily="34" charset="0"/>
                <a:cs typeface="Tahoma" panose="020B0604030504040204" pitchFamily="34" charset="0"/>
              </a:rPr>
              <a:t>Pozitif Stres</a:t>
            </a:r>
          </a:p>
          <a:p>
            <a:pPr algn="ctr"/>
            <a:r>
              <a:rPr lang="tr-TR" sz="2400" dirty="0">
                <a:latin typeface="Tahoma" panose="020B0604030504040204" pitchFamily="34" charset="0"/>
                <a:ea typeface="Tahoma" panose="020B0604030504040204" pitchFamily="34" charset="0"/>
                <a:cs typeface="Tahoma" panose="020B0604030504040204" pitchFamily="34" charset="0"/>
              </a:rPr>
              <a:t>İnsanın heyecanını arttırır, hedefine kilitlenmesini sağlar… Dolayısıyla sonucunda kazanç veya keyif sağlayan durumlar oluşur. (Başarı sağlamak, işe girmek </a:t>
            </a:r>
            <a:r>
              <a:rPr lang="tr-TR" sz="2400" dirty="0" err="1">
                <a:latin typeface="Tahoma" panose="020B0604030504040204" pitchFamily="34" charset="0"/>
                <a:ea typeface="Tahoma" panose="020B0604030504040204" pitchFamily="34" charset="0"/>
                <a:cs typeface="Tahoma" panose="020B0604030504040204" pitchFamily="34" charset="0"/>
              </a:rPr>
              <a:t>vs</a:t>
            </a:r>
            <a:r>
              <a:rPr lang="tr-TR" sz="2400" dirty="0">
                <a:latin typeface="Tahoma" panose="020B0604030504040204" pitchFamily="34" charset="0"/>
                <a:ea typeface="Tahoma" panose="020B0604030504040204" pitchFamily="34" charset="0"/>
                <a:cs typeface="Tahoma" panose="020B0604030504040204" pitchFamily="34" charset="0"/>
              </a:rPr>
              <a:t>) </a:t>
            </a:r>
          </a:p>
        </p:txBody>
      </p:sp>
      <p:sp>
        <p:nvSpPr>
          <p:cNvPr id="11" name="Metin kutusu 10">
            <a:extLst>
              <a:ext uri="{FF2B5EF4-FFF2-40B4-BE49-F238E27FC236}">
                <a16:creationId xmlns:a16="http://schemas.microsoft.com/office/drawing/2014/main" id="{5F8B7809-CE97-49D5-BDFD-2FBC6E7AF105}"/>
              </a:ext>
            </a:extLst>
          </p:cNvPr>
          <p:cNvSpPr txBox="1"/>
          <p:nvPr/>
        </p:nvSpPr>
        <p:spPr>
          <a:xfrm>
            <a:off x="4572000" y="1124744"/>
            <a:ext cx="3888432" cy="3046988"/>
          </a:xfrm>
          <a:prstGeom prst="rect">
            <a:avLst/>
          </a:prstGeom>
          <a:noFill/>
        </p:spPr>
        <p:txBody>
          <a:bodyPr wrap="square">
            <a:spAutoFit/>
          </a:bodyPr>
          <a:lstStyle/>
          <a:p>
            <a:pPr algn="ctr"/>
            <a:r>
              <a:rPr lang="tr-TR" sz="2400" b="1" dirty="0">
                <a:latin typeface="Tahoma" panose="020B0604030504040204" pitchFamily="34" charset="0"/>
                <a:ea typeface="Tahoma" panose="020B0604030504040204" pitchFamily="34" charset="0"/>
                <a:cs typeface="Tahoma" panose="020B0604030504040204" pitchFamily="34" charset="0"/>
              </a:rPr>
              <a:t>Negatif Stres </a:t>
            </a:r>
          </a:p>
          <a:p>
            <a:pPr algn="ctr"/>
            <a:r>
              <a:rPr lang="tr-TR" sz="2400" dirty="0">
                <a:latin typeface="Tahoma" panose="020B0604030504040204" pitchFamily="34" charset="0"/>
                <a:ea typeface="Tahoma" panose="020B0604030504040204" pitchFamily="34" charset="0"/>
                <a:cs typeface="Tahoma" panose="020B0604030504040204" pitchFamily="34" charset="0"/>
              </a:rPr>
              <a:t>Bireyin kaynaklarını ve baş etme yeteneklerini tüketen duygu.. Sonucunda insan yaşamı için olumsuz durumlar oluşur. (Hastalık, performans düşüklüğü, başarısızlık </a:t>
            </a:r>
            <a:r>
              <a:rPr lang="tr-TR" sz="2400" dirty="0" err="1">
                <a:latin typeface="Tahoma" panose="020B0604030504040204" pitchFamily="34" charset="0"/>
                <a:ea typeface="Tahoma" panose="020B0604030504040204" pitchFamily="34" charset="0"/>
                <a:cs typeface="Tahoma" panose="020B0604030504040204" pitchFamily="34" charset="0"/>
              </a:rPr>
              <a:t>vs</a:t>
            </a:r>
            <a:r>
              <a:rPr lang="tr-TR"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364446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71600" y="1124744"/>
            <a:ext cx="7416824" cy="2554545"/>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9.DOĞRU NEFES ALMA TEKNİKLERİ İLE STRESİ YÖNETİN</a:t>
            </a:r>
          </a:p>
          <a:p>
            <a:pPr algn="ctr"/>
            <a:endPar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04ECD55E-EB9C-4683-906F-E88AF1603CFC}" type="slidenum">
              <a:rPr lang="tr-TR" smtClean="0"/>
              <a:pPr/>
              <a:t>80</a:t>
            </a:fld>
            <a:endParaRPr lang="tr-TR"/>
          </a:p>
        </p:txBody>
      </p:sp>
    </p:spTree>
    <p:extLst>
      <p:ext uri="{BB962C8B-B14F-4D97-AF65-F5344CB8AC3E}">
        <p14:creationId xmlns:p14="http://schemas.microsoft.com/office/powerpoint/2010/main" val="2719313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71600" y="1124744"/>
            <a:ext cx="7416824" cy="1323439"/>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10.HER ZAMAN ŞÜKREDİN</a:t>
            </a:r>
          </a:p>
          <a:p>
            <a:pPr algn="ctr"/>
            <a:endPar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04ECD55E-EB9C-4683-906F-E88AF1603CFC}" type="slidenum">
              <a:rPr lang="tr-TR" smtClean="0"/>
              <a:pPr/>
              <a:t>81</a:t>
            </a:fld>
            <a:endParaRPr lang="tr-TR"/>
          </a:p>
        </p:txBody>
      </p:sp>
      <p:pic>
        <p:nvPicPr>
          <p:cNvPr id="3" name="Resim 2">
            <a:extLst>
              <a:ext uri="{FF2B5EF4-FFF2-40B4-BE49-F238E27FC236}">
                <a16:creationId xmlns:a16="http://schemas.microsoft.com/office/drawing/2014/main" id="{CFA4A57C-2786-4FD9-9254-D426CB122D8A}"/>
              </a:ext>
            </a:extLst>
          </p:cNvPr>
          <p:cNvPicPr>
            <a:picLocks noChangeAspect="1"/>
          </p:cNvPicPr>
          <p:nvPr/>
        </p:nvPicPr>
        <p:blipFill>
          <a:blip r:embed="rId2"/>
          <a:stretch>
            <a:fillRect/>
          </a:stretch>
        </p:blipFill>
        <p:spPr>
          <a:xfrm>
            <a:off x="2123728" y="2780928"/>
            <a:ext cx="5760640" cy="3240360"/>
          </a:xfrm>
          <a:prstGeom prst="rect">
            <a:avLst/>
          </a:prstGeom>
        </p:spPr>
      </p:pic>
    </p:spTree>
    <p:extLst>
      <p:ext uri="{BB962C8B-B14F-4D97-AF65-F5344CB8AC3E}">
        <p14:creationId xmlns:p14="http://schemas.microsoft.com/office/powerpoint/2010/main" val="3086630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71600" y="1124744"/>
            <a:ext cx="7416824" cy="1938992"/>
          </a:xfrm>
          <a:prstGeom prst="rect">
            <a:avLst/>
          </a:prstGeom>
          <a:noFill/>
        </p:spPr>
        <p:txBody>
          <a:bodyPr wrap="square" rtlCol="0">
            <a:sp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KATILIMINIZ İÇİN TEŞEKKÜR EDERİZ.</a:t>
            </a:r>
          </a:p>
          <a:p>
            <a:pPr algn="ctr"/>
            <a:endPar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04ECD55E-EB9C-4683-906F-E88AF1603CFC}" type="slidenum">
              <a:rPr lang="tr-TR" smtClean="0"/>
              <a:pPr/>
              <a:t>82</a:t>
            </a:fld>
            <a:endParaRPr lang="tr-TR"/>
          </a:p>
        </p:txBody>
      </p:sp>
      <p:pic>
        <p:nvPicPr>
          <p:cNvPr id="4" name="Resim 3">
            <a:extLst>
              <a:ext uri="{FF2B5EF4-FFF2-40B4-BE49-F238E27FC236}">
                <a16:creationId xmlns:a16="http://schemas.microsoft.com/office/drawing/2014/main" id="{246BAC6A-73A7-4835-AEB5-8BD422EBDABC}"/>
              </a:ext>
            </a:extLst>
          </p:cNvPr>
          <p:cNvPicPr>
            <a:picLocks noChangeAspect="1"/>
          </p:cNvPicPr>
          <p:nvPr/>
        </p:nvPicPr>
        <p:blipFill>
          <a:blip r:embed="rId2"/>
          <a:stretch>
            <a:fillRect/>
          </a:stretch>
        </p:blipFill>
        <p:spPr>
          <a:xfrm>
            <a:off x="3419872" y="4797152"/>
            <a:ext cx="2388468" cy="947599"/>
          </a:xfrm>
          <a:prstGeom prst="rect">
            <a:avLst/>
          </a:prstGeom>
        </p:spPr>
      </p:pic>
    </p:spTree>
    <p:extLst>
      <p:ext uri="{BB962C8B-B14F-4D97-AF65-F5344CB8AC3E}">
        <p14:creationId xmlns:p14="http://schemas.microsoft.com/office/powerpoint/2010/main" val="422068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39552" y="260648"/>
            <a:ext cx="8229600" cy="931168"/>
          </a:xfrm>
        </p:spPr>
        <p:txBody>
          <a:bodyPr>
            <a:normAutofit/>
          </a:bodyPr>
          <a:lstStyle/>
          <a:p>
            <a:pPr algn="ctr"/>
            <a:r>
              <a:rPr lang="tr-TR" sz="4000" b="1" dirty="0">
                <a:solidFill>
                  <a:srgbClr val="FF0000"/>
                </a:solidFill>
                <a:latin typeface="Tahoma" panose="020B0604030504040204" pitchFamily="34" charset="0"/>
                <a:ea typeface="Tahoma" panose="020B0604030504040204" pitchFamily="34" charset="0"/>
                <a:cs typeface="Tahoma" panose="020B0604030504040204" pitchFamily="34" charset="0"/>
              </a:rPr>
              <a:t>HİÇ DÜŞÜNDÜNÜZ MÜ?</a:t>
            </a:r>
          </a:p>
        </p:txBody>
      </p:sp>
      <p:sp>
        <p:nvSpPr>
          <p:cNvPr id="4" name="Slayt Numarası Yer Tutucusu 3"/>
          <p:cNvSpPr>
            <a:spLocks noGrp="1"/>
          </p:cNvSpPr>
          <p:nvPr>
            <p:ph type="sldNum" sz="quarter" idx="12"/>
          </p:nvPr>
        </p:nvSpPr>
        <p:spPr/>
        <p:txBody>
          <a:bodyPr/>
          <a:lstStyle/>
          <a:p>
            <a:fld id="{04ECD55E-EB9C-4683-906F-E88AF1603CFC}" type="slidenum">
              <a:rPr lang="tr-TR" smtClean="0"/>
              <a:pPr/>
              <a:t>9</a:t>
            </a:fld>
            <a:endParaRPr lang="tr-TR"/>
          </a:p>
        </p:txBody>
      </p:sp>
      <p:pic>
        <p:nvPicPr>
          <p:cNvPr id="5" name="Resim 4">
            <a:extLst>
              <a:ext uri="{FF2B5EF4-FFF2-40B4-BE49-F238E27FC236}">
                <a16:creationId xmlns:a16="http://schemas.microsoft.com/office/drawing/2014/main" id="{3CB4F375-F8EF-4946-B3C1-800A856A5005}"/>
              </a:ext>
            </a:extLst>
          </p:cNvPr>
          <p:cNvPicPr>
            <a:picLocks noChangeAspect="1"/>
          </p:cNvPicPr>
          <p:nvPr/>
        </p:nvPicPr>
        <p:blipFill>
          <a:blip r:embed="rId2"/>
          <a:stretch>
            <a:fillRect/>
          </a:stretch>
        </p:blipFill>
        <p:spPr>
          <a:xfrm>
            <a:off x="1691680" y="5157192"/>
            <a:ext cx="1834764" cy="1638182"/>
          </a:xfrm>
          <a:prstGeom prst="rect">
            <a:avLst/>
          </a:prstGeom>
        </p:spPr>
      </p:pic>
      <p:pic>
        <p:nvPicPr>
          <p:cNvPr id="6" name="Resim 5">
            <a:extLst>
              <a:ext uri="{FF2B5EF4-FFF2-40B4-BE49-F238E27FC236}">
                <a16:creationId xmlns:a16="http://schemas.microsoft.com/office/drawing/2014/main" id="{A900F020-48E9-4B46-B9BC-A28E53DDC056}"/>
              </a:ext>
            </a:extLst>
          </p:cNvPr>
          <p:cNvPicPr>
            <a:picLocks noChangeAspect="1"/>
          </p:cNvPicPr>
          <p:nvPr/>
        </p:nvPicPr>
        <p:blipFill>
          <a:blip r:embed="rId3"/>
          <a:stretch>
            <a:fillRect/>
          </a:stretch>
        </p:blipFill>
        <p:spPr>
          <a:xfrm>
            <a:off x="6300192" y="5157192"/>
            <a:ext cx="1818161" cy="1554866"/>
          </a:xfrm>
          <a:prstGeom prst="rect">
            <a:avLst/>
          </a:prstGeom>
        </p:spPr>
      </p:pic>
      <p:sp>
        <p:nvSpPr>
          <p:cNvPr id="8" name="Metin kutusu 7">
            <a:extLst>
              <a:ext uri="{FF2B5EF4-FFF2-40B4-BE49-F238E27FC236}">
                <a16:creationId xmlns:a16="http://schemas.microsoft.com/office/drawing/2014/main" id="{A7BB2CBC-5D53-4DB3-9E2D-7D5AC4630747}"/>
              </a:ext>
            </a:extLst>
          </p:cNvPr>
          <p:cNvSpPr txBox="1"/>
          <p:nvPr/>
        </p:nvSpPr>
        <p:spPr>
          <a:xfrm>
            <a:off x="611560" y="980728"/>
            <a:ext cx="4104456" cy="4093428"/>
          </a:xfrm>
          <a:prstGeom prst="rect">
            <a:avLst/>
          </a:prstGeom>
          <a:noFill/>
        </p:spPr>
        <p:txBody>
          <a:bodyPr wrap="square">
            <a:spAutoFit/>
          </a:bodyPr>
          <a:lstStyle/>
          <a:p>
            <a:pPr algn="ctr"/>
            <a:r>
              <a:rPr lang="tr-TR" sz="2000" dirty="0">
                <a:latin typeface="Tahoma" panose="020B0604030504040204" pitchFamily="34" charset="0"/>
                <a:ea typeface="Tahoma" panose="020B0604030504040204" pitchFamily="34" charset="0"/>
                <a:cs typeface="Tahoma" panose="020B0604030504040204" pitchFamily="34" charset="0"/>
              </a:rPr>
              <a:t>Olimpiyat şampiyonları en iyi skorlarını neden antrenmanlarda değil de olimpiyatlarda kırıyorlar? </a:t>
            </a:r>
          </a:p>
          <a:p>
            <a:pPr algn="ctr"/>
            <a:endParaRPr lang="tr-TR" sz="2000" dirty="0">
              <a:latin typeface="Tahoma" panose="020B0604030504040204" pitchFamily="34" charset="0"/>
              <a:ea typeface="Tahoma" panose="020B0604030504040204" pitchFamily="34" charset="0"/>
              <a:cs typeface="Tahoma" panose="020B0604030504040204" pitchFamily="34" charset="0"/>
            </a:endParaRPr>
          </a:p>
          <a:p>
            <a:pPr algn="ctr"/>
            <a:r>
              <a:rPr lang="tr-TR" sz="2000" dirty="0">
                <a:latin typeface="Tahoma" panose="020B0604030504040204" pitchFamily="34" charset="0"/>
                <a:ea typeface="Tahoma" panose="020B0604030504040204" pitchFamily="34" charset="0"/>
                <a:cs typeface="Tahoma" panose="020B0604030504040204" pitchFamily="34" charset="0"/>
              </a:rPr>
              <a:t>Zamanınız çok kısıtlı olmasına rağmen, bu kısa zamanda çok iyi bir iş çıkardığınız oldu mu? </a:t>
            </a:r>
          </a:p>
          <a:p>
            <a:pPr algn="ctr"/>
            <a:endParaRPr lang="tr-TR" sz="2000" dirty="0">
              <a:latin typeface="Tahoma" panose="020B0604030504040204" pitchFamily="34" charset="0"/>
              <a:ea typeface="Tahoma" panose="020B0604030504040204" pitchFamily="34" charset="0"/>
              <a:cs typeface="Tahoma" panose="020B0604030504040204" pitchFamily="34" charset="0"/>
            </a:endParaRPr>
          </a:p>
          <a:p>
            <a:pPr algn="ctr"/>
            <a:r>
              <a:rPr lang="tr-TR" sz="2000" dirty="0">
                <a:latin typeface="Tahoma" panose="020B0604030504040204" pitchFamily="34" charset="0"/>
                <a:ea typeface="Tahoma" panose="020B0604030504040204" pitchFamily="34" charset="0"/>
                <a:cs typeface="Tahoma" panose="020B0604030504040204" pitchFamily="34" charset="0"/>
              </a:rPr>
              <a:t>Seyit Onbaşı’nın savaş sırasında kaldırdığı gülleyi daha sonra defalarca denemesine rağmen kaldıramamış olmasının nedeni ne olabilir? </a:t>
            </a:r>
          </a:p>
        </p:txBody>
      </p:sp>
      <p:sp>
        <p:nvSpPr>
          <p:cNvPr id="9" name="Metin kutusu 8">
            <a:extLst>
              <a:ext uri="{FF2B5EF4-FFF2-40B4-BE49-F238E27FC236}">
                <a16:creationId xmlns:a16="http://schemas.microsoft.com/office/drawing/2014/main" id="{D5AB8840-F3E8-4900-94C8-ACC166BE9D5C}"/>
              </a:ext>
            </a:extLst>
          </p:cNvPr>
          <p:cNvSpPr txBox="1"/>
          <p:nvPr/>
        </p:nvSpPr>
        <p:spPr>
          <a:xfrm>
            <a:off x="4716016" y="1268760"/>
            <a:ext cx="4104456" cy="3477875"/>
          </a:xfrm>
          <a:prstGeom prst="rect">
            <a:avLst/>
          </a:prstGeom>
          <a:noFill/>
        </p:spPr>
        <p:txBody>
          <a:bodyPr wrap="square">
            <a:spAutoFit/>
          </a:bodyPr>
          <a:lstStyle/>
          <a:p>
            <a:pPr algn="ctr"/>
            <a:r>
              <a:rPr lang="tr-TR" sz="2000" dirty="0">
                <a:latin typeface="Tahoma" panose="020B0604030504040204" pitchFamily="34" charset="0"/>
                <a:ea typeface="Tahoma" panose="020B0604030504040204" pitchFamily="34" charset="0"/>
                <a:cs typeface="Tahoma" panose="020B0604030504040204" pitchFamily="34" charset="0"/>
              </a:rPr>
              <a:t>Üniversite sınavlarına hazırlanan ve deneme sınavlarında çok başarılı olan biri, nasıl olur da soruların neredeyse hiç birine yanıt veremez? </a:t>
            </a:r>
          </a:p>
          <a:p>
            <a:pPr algn="ctr"/>
            <a:endParaRPr lang="tr-TR" sz="2000" dirty="0">
              <a:latin typeface="Tahoma" panose="020B0604030504040204" pitchFamily="34" charset="0"/>
              <a:ea typeface="Tahoma" panose="020B0604030504040204" pitchFamily="34" charset="0"/>
              <a:cs typeface="Tahoma" panose="020B0604030504040204" pitchFamily="34" charset="0"/>
            </a:endParaRPr>
          </a:p>
          <a:p>
            <a:pPr algn="ctr"/>
            <a:r>
              <a:rPr lang="tr-TR" sz="2000" dirty="0">
                <a:latin typeface="Tahoma" panose="020B0604030504040204" pitchFamily="34" charset="0"/>
                <a:ea typeface="Tahoma" panose="020B0604030504040204" pitchFamily="34" charset="0"/>
                <a:cs typeface="Tahoma" panose="020B0604030504040204" pitchFamily="34" charset="0"/>
              </a:rPr>
              <a:t>Evde bilgi yarışmalarında sorulan bazı soruların cevabı, isminizi söylemek kadar kolay değil mi? Peki yarışmada niçin insanlar kilitlenip kalıyorlar?</a:t>
            </a:r>
          </a:p>
        </p:txBody>
      </p:sp>
    </p:spTree>
    <p:extLst>
      <p:ext uri="{BB962C8B-B14F-4D97-AF65-F5344CB8AC3E}">
        <p14:creationId xmlns:p14="http://schemas.microsoft.com/office/powerpoint/2010/main" val="3511017406"/>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Rozet</Template>
  <TotalTime>3845</TotalTime>
  <Words>3013</Words>
  <Application>Microsoft Office PowerPoint</Application>
  <PresentationFormat>Ekran Gösterisi (4:3)</PresentationFormat>
  <Paragraphs>463</Paragraphs>
  <Slides>82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82</vt:i4>
      </vt:variant>
    </vt:vector>
  </HeadingPairs>
  <TitlesOfParts>
    <vt:vector size="89" baseType="lpstr">
      <vt:lpstr>Arial</vt:lpstr>
      <vt:lpstr>Calibri</vt:lpstr>
      <vt:lpstr>Gill Sans MT</vt:lpstr>
      <vt:lpstr>Helvetica Neue</vt:lpstr>
      <vt:lpstr>Impact</vt:lpstr>
      <vt:lpstr>Tahoma</vt:lpstr>
      <vt:lpstr>Rozet</vt:lpstr>
      <vt:lpstr>PowerPoint Sunusu</vt:lpstr>
      <vt:lpstr>BANU YÜKSEL</vt:lpstr>
      <vt:lpstr>BANU YÜKSEL</vt:lpstr>
      <vt:lpstr>PowerPoint Sunusu</vt:lpstr>
      <vt:lpstr>Stres  Nedir?</vt:lpstr>
      <vt:lpstr>Stres  Nedir?</vt:lpstr>
      <vt:lpstr>Stres  Nedir?</vt:lpstr>
      <vt:lpstr>STRES  TÜRLERİ</vt:lpstr>
      <vt:lpstr>HİÇ DÜŞÜNDÜNÜZ MÜ?</vt:lpstr>
      <vt:lpstr>PowerPoint Sunusu</vt:lpstr>
      <vt:lpstr>Kime Göre Neye Göre Stres?</vt:lpstr>
      <vt:lpstr>Fotodaki Görüntüden Bir Stres Faktörü Yaratabilir misiniz?</vt:lpstr>
      <vt:lpstr>Stres Kavramının Özellikleri</vt:lpstr>
      <vt:lpstr>Genel uyum sendromu</vt:lpstr>
      <vt:lpstr>1. Alarm (Tehlike)  2. Direnme  3. Tükenme</vt:lpstr>
      <vt:lpstr>Alarm DÖNEMİ</vt:lpstr>
      <vt:lpstr>Direnme DÖNEMİ</vt:lpstr>
      <vt:lpstr>Tükenme DÖNEMİ (Çöküntü)</vt:lpstr>
      <vt:lpstr>Strese Sebep Olan Faktörler(Stresörler)</vt:lpstr>
      <vt:lpstr>1.Çevresel StreSÖRLER</vt:lpstr>
      <vt:lpstr>1a.Fiziksel faktörler</vt:lpstr>
      <vt:lpstr>1b. Ekonomik Stres Faktörleri </vt:lpstr>
      <vt:lpstr>1C.politik belirsizlikler </vt:lpstr>
      <vt:lpstr>1D. Teknolojik Yenilikler(Çok Hızlı Değişim)  </vt:lpstr>
      <vt:lpstr>PowerPoint Sunusu</vt:lpstr>
      <vt:lpstr>PowerPoint Sunusu</vt:lpstr>
      <vt:lpstr>Bireysel Stres Kaynakları</vt:lpstr>
      <vt:lpstr>Stres ve Bireysel Özellikler</vt:lpstr>
      <vt:lpstr>A ve B Tipi Kişilik</vt:lpstr>
      <vt:lpstr>Siz Hangi TİP Kişilik Özelliğine Sahipsiniz?</vt:lpstr>
      <vt:lpstr>A TİPİ KİŞİLİK</vt:lpstr>
      <vt:lpstr>Stres Karşısındaki Tutumu</vt:lpstr>
      <vt:lpstr>PowerPoint Sunusu</vt:lpstr>
      <vt:lpstr>Yaş ve Stres</vt:lpstr>
      <vt:lpstr>Cinsiyet ve Stres</vt:lpstr>
      <vt:lpstr>Tecrübe ve Stres </vt:lpstr>
      <vt:lpstr>Algılama ve Stres </vt:lpstr>
      <vt:lpstr>Kontrol Odağı ve Stres </vt:lpstr>
      <vt:lpstr>Kişisel Stresin Sonuçları</vt:lpstr>
      <vt:lpstr>   Fiziksel Belirtiler</vt:lpstr>
      <vt:lpstr>      Fiziksel Belirtiler</vt:lpstr>
      <vt:lpstr>Psikolojik Belirtiler</vt:lpstr>
      <vt:lpstr> Psikolojik Belirtiler</vt:lpstr>
      <vt:lpstr>Duygusal ve Davranışsal Belirtiler</vt:lpstr>
      <vt:lpstr>PowerPoint Sunusu</vt:lpstr>
      <vt:lpstr> SİZİN STRESiNİZ KAÇ PUAN?</vt:lpstr>
      <vt:lpstr>150-199 Hafif 200-299 orta 300 ve üzeri ağır</vt:lpstr>
      <vt:lpstr>  STRESLE BAŞA ÇIKMA YÖNTEMLERİ</vt:lpstr>
      <vt:lpstr>Stresle Başa Çıkma Yolları</vt:lpstr>
      <vt:lpstr>DEĞİŞTİR</vt:lpstr>
      <vt:lpstr>KABUL ET</vt:lpstr>
      <vt:lpstr>boşver</vt:lpstr>
      <vt:lpstr>yaşam tarzını yönet</vt:lpstr>
      <vt:lpstr>Kendini Gözleme ve Yeniden Yapılandırma  </vt:lpstr>
      <vt:lpstr>Kendini Gözleme ve Yeniden Yapılandırma  </vt:lpstr>
      <vt:lpstr>Kendini Gözleme ve Yeniden Yapılandırma  </vt:lpstr>
      <vt:lpstr>Kendini Gözleme ve Yeniden Yapılandırma  </vt:lpstr>
      <vt:lpstr>ÖRNEK</vt:lpstr>
      <vt:lpstr>Zamanı İyi Kullanmak </vt:lpstr>
      <vt:lpstr>Gevşeme teknikleri</vt:lpstr>
      <vt:lpstr>OLUMLU DÜŞÜNME</vt:lpstr>
      <vt:lpstr>PowerPoint Sunusu</vt:lpstr>
      <vt:lpstr>Egzersiz ve Beden Hareketleri </vt:lpstr>
      <vt:lpstr>Beslenme </vt:lpstr>
      <vt:lpstr> Uyku </vt:lpstr>
      <vt:lpstr>Sosyal İlişkiler </vt:lpstr>
      <vt:lpstr>HOBİLER</vt:lpstr>
      <vt:lpstr>Problem Çözme </vt:lpstr>
      <vt:lpstr>KÖK NEDEN BULMA neden –neden analizi </vt:lpstr>
      <vt:lpstr>Psikanaliz ve Dinamik Psikoterapi </vt:lpstr>
      <vt:lpstr>DİĞER BASİT YÖNTEMLER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Guest</dc:creator>
  <cp:lastModifiedBy>banu</cp:lastModifiedBy>
  <cp:revision>195</cp:revision>
  <dcterms:created xsi:type="dcterms:W3CDTF">2015-02-18T12:51:07Z</dcterms:created>
  <dcterms:modified xsi:type="dcterms:W3CDTF">2020-11-05T21:01:20Z</dcterms:modified>
</cp:coreProperties>
</file>