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50" r:id="rId1"/>
  </p:sldMasterIdLst>
  <p:sldIdLst>
    <p:sldId id="256" r:id="rId2"/>
    <p:sldId id="305" r:id="rId3"/>
    <p:sldId id="315" r:id="rId4"/>
    <p:sldId id="306" r:id="rId5"/>
    <p:sldId id="307" r:id="rId6"/>
    <p:sldId id="308" r:id="rId7"/>
    <p:sldId id="309" r:id="rId8"/>
    <p:sldId id="310" r:id="rId9"/>
    <p:sldId id="311" r:id="rId10"/>
    <p:sldId id="312" r:id="rId11"/>
    <p:sldId id="313" r:id="rId12"/>
    <p:sldId id="448" r:id="rId13"/>
    <p:sldId id="342" r:id="rId14"/>
    <p:sldId id="405" r:id="rId15"/>
    <p:sldId id="406" r:id="rId16"/>
    <p:sldId id="260" r:id="rId17"/>
    <p:sldId id="414" r:id="rId18"/>
    <p:sldId id="433" r:id="rId19"/>
    <p:sldId id="449" r:id="rId20"/>
    <p:sldId id="372" r:id="rId21"/>
    <p:sldId id="348" r:id="rId22"/>
    <p:sldId id="431" r:id="rId23"/>
    <p:sldId id="432" r:id="rId24"/>
    <p:sldId id="407" r:id="rId25"/>
    <p:sldId id="408" r:id="rId26"/>
    <p:sldId id="422" r:id="rId27"/>
    <p:sldId id="316" r:id="rId28"/>
    <p:sldId id="304" r:id="rId29"/>
    <p:sldId id="434" r:id="rId30"/>
    <p:sldId id="435" r:id="rId31"/>
    <p:sldId id="423" r:id="rId32"/>
    <p:sldId id="439" r:id="rId33"/>
    <p:sldId id="424" r:id="rId34"/>
    <p:sldId id="370" r:id="rId35"/>
    <p:sldId id="441" r:id="rId36"/>
    <p:sldId id="443" r:id="rId37"/>
    <p:sldId id="371" r:id="rId38"/>
    <p:sldId id="445" r:id="rId39"/>
    <p:sldId id="320" r:id="rId40"/>
    <p:sldId id="321" r:id="rId41"/>
    <p:sldId id="322" r:id="rId42"/>
    <p:sldId id="446" r:id="rId43"/>
    <p:sldId id="323" r:id="rId44"/>
    <p:sldId id="324" r:id="rId45"/>
    <p:sldId id="325" r:id="rId46"/>
    <p:sldId id="326" r:id="rId47"/>
    <p:sldId id="261" r:id="rId48"/>
    <p:sldId id="267" r:id="rId49"/>
    <p:sldId id="427" r:id="rId50"/>
    <p:sldId id="301" r:id="rId51"/>
    <p:sldId id="401" r:id="rId52"/>
    <p:sldId id="426" r:id="rId53"/>
    <p:sldId id="415" r:id="rId54"/>
    <p:sldId id="437" r:id="rId55"/>
    <p:sldId id="416" r:id="rId56"/>
    <p:sldId id="438" r:id="rId57"/>
    <p:sldId id="417" r:id="rId58"/>
    <p:sldId id="418" r:id="rId59"/>
    <p:sldId id="419" r:id="rId60"/>
    <p:sldId id="420" r:id="rId61"/>
    <p:sldId id="360" r:id="rId62"/>
    <p:sldId id="397" r:id="rId63"/>
    <p:sldId id="398" r:id="rId64"/>
    <p:sldId id="399" r:id="rId65"/>
    <p:sldId id="400" r:id="rId66"/>
    <p:sldId id="402" r:id="rId67"/>
    <p:sldId id="361" r:id="rId68"/>
    <p:sldId id="363" r:id="rId69"/>
    <p:sldId id="450" r:id="rId70"/>
    <p:sldId id="266" r:id="rId71"/>
    <p:sldId id="268" r:id="rId72"/>
    <p:sldId id="270" r:id="rId73"/>
    <p:sldId id="272" r:id="rId74"/>
    <p:sldId id="273" r:id="rId75"/>
    <p:sldId id="281" r:id="rId76"/>
    <p:sldId id="282" r:id="rId77"/>
    <p:sldId id="283" r:id="rId78"/>
    <p:sldId id="349" r:id="rId79"/>
    <p:sldId id="451" r:id="rId80"/>
    <p:sldId id="344" r:id="rId81"/>
    <p:sldId id="440" r:id="rId82"/>
    <p:sldId id="345" r:id="rId83"/>
    <p:sldId id="373" r:id="rId84"/>
    <p:sldId id="346" r:id="rId85"/>
    <p:sldId id="286" r:id="rId86"/>
    <p:sldId id="287" r:id="rId87"/>
    <p:sldId id="288" r:id="rId88"/>
    <p:sldId id="376" r:id="rId89"/>
    <p:sldId id="377" r:id="rId90"/>
    <p:sldId id="410" r:id="rId91"/>
    <p:sldId id="411" r:id="rId92"/>
    <p:sldId id="412" r:id="rId93"/>
    <p:sldId id="367" r:id="rId94"/>
    <p:sldId id="378" r:id="rId95"/>
    <p:sldId id="458" r:id="rId96"/>
    <p:sldId id="454" r:id="rId97"/>
    <p:sldId id="455" r:id="rId98"/>
    <p:sldId id="459" r:id="rId99"/>
    <p:sldId id="404" r:id="rId100"/>
    <p:sldId id="460" r:id="rId101"/>
    <p:sldId id="456" r:id="rId102"/>
    <p:sldId id="461" r:id="rId103"/>
    <p:sldId id="462" r:id="rId104"/>
    <p:sldId id="457" r:id="rId105"/>
    <p:sldId id="453" r:id="rId106"/>
    <p:sldId id="350" r:id="rId107"/>
    <p:sldId id="351" r:id="rId108"/>
    <p:sldId id="352" r:id="rId109"/>
    <p:sldId id="353" r:id="rId110"/>
    <p:sldId id="354" r:id="rId111"/>
    <p:sldId id="355" r:id="rId112"/>
    <p:sldId id="356" r:id="rId113"/>
    <p:sldId id="358" r:id="rId114"/>
    <p:sldId id="359" r:id="rId115"/>
    <p:sldId id="357" r:id="rId116"/>
    <p:sldId id="463" r:id="rId1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5" autoAdjust="0"/>
    <p:restoredTop sz="94660"/>
  </p:normalViewPr>
  <p:slideViewPr>
    <p:cSldViewPr snapToGrid="0">
      <p:cViewPr varScale="1">
        <p:scale>
          <a:sx n="68" d="100"/>
          <a:sy n="68" d="100"/>
        </p:scale>
        <p:origin x="534"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tr-TR"/>
              <a:t>Asıl başlık stilini düzenlemek için tıklayın</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2CEDF337-F771-416F-BC3E-628457BF1C56}" type="datetimeFigureOut">
              <a:rPr lang="tr-TR" smtClean="0"/>
              <a:t>12.12.2020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8591891-78D1-445E-AFFA-6184E16B8B49}" type="slidenum">
              <a:rPr lang="tr-TR" smtClean="0"/>
              <a:t>‹#›</a:t>
            </a:fld>
            <a:endParaRPr lang="tr-TR"/>
          </a:p>
        </p:txBody>
      </p:sp>
    </p:spTree>
    <p:extLst>
      <p:ext uri="{BB962C8B-B14F-4D97-AF65-F5344CB8AC3E}">
        <p14:creationId xmlns:p14="http://schemas.microsoft.com/office/powerpoint/2010/main" val="851529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tr-TR"/>
              <a:t>Asıl başlık stilini düzenlemek için tıklayın</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tr-TR"/>
              <a:t>Resim eklemek için simgeye tıklayın</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2CEDF337-F771-416F-BC3E-628457BF1C56}" type="datetimeFigureOut">
              <a:rPr lang="tr-TR" smtClean="0"/>
              <a:t>12.12.2020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8591891-78D1-445E-AFFA-6184E16B8B49}" type="slidenum">
              <a:rPr lang="tr-TR" smtClean="0"/>
              <a:t>‹#›</a:t>
            </a:fld>
            <a:endParaRPr lang="tr-TR"/>
          </a:p>
        </p:txBody>
      </p:sp>
    </p:spTree>
    <p:extLst>
      <p:ext uri="{BB962C8B-B14F-4D97-AF65-F5344CB8AC3E}">
        <p14:creationId xmlns:p14="http://schemas.microsoft.com/office/powerpoint/2010/main" val="2928843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2CEDF337-F771-416F-BC3E-628457BF1C56}" type="datetimeFigureOut">
              <a:rPr lang="tr-TR" smtClean="0"/>
              <a:t>12.12.2020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8591891-78D1-445E-AFFA-6184E16B8B49}" type="slidenum">
              <a:rPr lang="tr-TR" smtClean="0"/>
              <a:t>‹#›</a:t>
            </a:fld>
            <a:endParaRPr lang="tr-TR"/>
          </a:p>
        </p:txBody>
      </p:sp>
    </p:spTree>
    <p:extLst>
      <p:ext uri="{BB962C8B-B14F-4D97-AF65-F5344CB8AC3E}">
        <p14:creationId xmlns:p14="http://schemas.microsoft.com/office/powerpoint/2010/main" val="4014737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tr-TR"/>
              <a:t>Asıl başlık stilini düzenlemek için tıklayın</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tr-TR"/>
              <a:t>Asıl metin stillerini düzenlemek için tıklayın</a:t>
            </a:r>
          </a:p>
        </p:txBody>
      </p:sp>
      <p:sp>
        <p:nvSpPr>
          <p:cNvPr id="2" name="Date Placeholder 1"/>
          <p:cNvSpPr>
            <a:spLocks noGrp="1"/>
          </p:cNvSpPr>
          <p:nvPr>
            <p:ph type="dt" sz="half" idx="10"/>
          </p:nvPr>
        </p:nvSpPr>
        <p:spPr/>
        <p:txBody>
          <a:bodyPr/>
          <a:lstStyle/>
          <a:p>
            <a:fld id="{2CEDF337-F771-416F-BC3E-628457BF1C56}" type="datetimeFigureOut">
              <a:rPr lang="tr-TR" smtClean="0"/>
              <a:t>12.12.2020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E8591891-78D1-445E-AFFA-6184E16B8B49}" type="slidenum">
              <a:rPr lang="tr-TR" smtClean="0"/>
              <a:t>‹#›</a:t>
            </a:fld>
            <a:endParaRPr lang="tr-TR"/>
          </a:p>
        </p:txBody>
      </p:sp>
    </p:spTree>
    <p:extLst>
      <p:ext uri="{BB962C8B-B14F-4D97-AF65-F5344CB8AC3E}">
        <p14:creationId xmlns:p14="http://schemas.microsoft.com/office/powerpoint/2010/main" val="1611366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2CEDF337-F771-416F-BC3E-628457BF1C56}" type="datetimeFigureOut">
              <a:rPr lang="tr-TR" smtClean="0"/>
              <a:t>12.12.2020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8591891-78D1-445E-AFFA-6184E16B8B49}" type="slidenum">
              <a:rPr lang="tr-TR" smtClean="0"/>
              <a:t>‹#›</a:t>
            </a:fld>
            <a:endParaRPr lang="tr-TR"/>
          </a:p>
        </p:txBody>
      </p:sp>
    </p:spTree>
    <p:extLst>
      <p:ext uri="{BB962C8B-B14F-4D97-AF65-F5344CB8AC3E}">
        <p14:creationId xmlns:p14="http://schemas.microsoft.com/office/powerpoint/2010/main" val="3539522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2CEDF337-F771-416F-BC3E-628457BF1C56}" type="datetimeFigureOut">
              <a:rPr lang="tr-TR" smtClean="0"/>
              <a:t>12.12.2020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8591891-78D1-445E-AFFA-6184E16B8B49}" type="slidenum">
              <a:rPr lang="tr-TR" smtClean="0"/>
              <a:t>‹#›</a:t>
            </a:fld>
            <a:endParaRPr lang="tr-TR"/>
          </a:p>
        </p:txBody>
      </p:sp>
    </p:spTree>
    <p:extLst>
      <p:ext uri="{BB962C8B-B14F-4D97-AF65-F5344CB8AC3E}">
        <p14:creationId xmlns:p14="http://schemas.microsoft.com/office/powerpoint/2010/main" val="2764787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tr-TR"/>
              <a:t>Asıl başlık stilini düzenlemek için tıklayın</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2CEDF337-F771-416F-BC3E-628457BF1C56}" type="datetimeFigureOut">
              <a:rPr lang="tr-TR" smtClean="0"/>
              <a:t>12.12.2020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8591891-78D1-445E-AFFA-6184E16B8B49}" type="slidenum">
              <a:rPr lang="tr-TR" smtClean="0"/>
              <a:t>‹#›</a:t>
            </a:fld>
            <a:endParaRPr lang="tr-TR"/>
          </a:p>
        </p:txBody>
      </p:sp>
    </p:spTree>
    <p:extLst>
      <p:ext uri="{BB962C8B-B14F-4D97-AF65-F5344CB8AC3E}">
        <p14:creationId xmlns:p14="http://schemas.microsoft.com/office/powerpoint/2010/main" val="4214126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2CEDF337-F771-416F-BC3E-628457BF1C56}" type="datetimeFigureOut">
              <a:rPr lang="tr-TR" smtClean="0"/>
              <a:t>12.12.2020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8591891-78D1-445E-AFFA-6184E16B8B49}" type="slidenum">
              <a:rPr lang="tr-TR" smtClean="0"/>
              <a:t>‹#›</a:t>
            </a:fld>
            <a:endParaRPr lang="tr-TR"/>
          </a:p>
        </p:txBody>
      </p:sp>
    </p:spTree>
    <p:extLst>
      <p:ext uri="{BB962C8B-B14F-4D97-AF65-F5344CB8AC3E}">
        <p14:creationId xmlns:p14="http://schemas.microsoft.com/office/powerpoint/2010/main" val="225534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2CEDF337-F771-416F-BC3E-628457BF1C56}" type="datetimeFigureOut">
              <a:rPr lang="tr-TR" smtClean="0"/>
              <a:t>12.12.2020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8591891-78D1-445E-AFFA-6184E16B8B49}" type="slidenum">
              <a:rPr lang="tr-TR" smtClean="0"/>
              <a:t>‹#›</a:t>
            </a:fld>
            <a:endParaRPr lang="tr-TR"/>
          </a:p>
        </p:txBody>
      </p:sp>
    </p:spTree>
    <p:extLst>
      <p:ext uri="{BB962C8B-B14F-4D97-AF65-F5344CB8AC3E}">
        <p14:creationId xmlns:p14="http://schemas.microsoft.com/office/powerpoint/2010/main" val="849634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2CEDF337-F771-416F-BC3E-628457BF1C56}" type="datetimeFigureOut">
              <a:rPr lang="tr-TR" smtClean="0"/>
              <a:t>12.12.2020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E8591891-78D1-445E-AFFA-6184E16B8B49}" type="slidenum">
              <a:rPr lang="tr-TR" smtClean="0"/>
              <a:t>‹#›</a:t>
            </a:fld>
            <a:endParaRPr lang="tr-TR"/>
          </a:p>
        </p:txBody>
      </p:sp>
    </p:spTree>
    <p:extLst>
      <p:ext uri="{BB962C8B-B14F-4D97-AF65-F5344CB8AC3E}">
        <p14:creationId xmlns:p14="http://schemas.microsoft.com/office/powerpoint/2010/main" val="199196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2CEDF337-F771-416F-BC3E-628457BF1C56}" type="datetimeFigureOut">
              <a:rPr lang="tr-TR" smtClean="0"/>
              <a:t>12.12.2020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8591891-78D1-445E-AFFA-6184E16B8B49}" type="slidenum">
              <a:rPr lang="tr-TR" smtClean="0"/>
              <a:t>‹#›</a:t>
            </a:fld>
            <a:endParaRPr lang="tr-TR"/>
          </a:p>
        </p:txBody>
      </p:sp>
    </p:spTree>
    <p:extLst>
      <p:ext uri="{BB962C8B-B14F-4D97-AF65-F5344CB8AC3E}">
        <p14:creationId xmlns:p14="http://schemas.microsoft.com/office/powerpoint/2010/main" val="1460723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EDF337-F771-416F-BC3E-628457BF1C56}" type="datetimeFigureOut">
              <a:rPr lang="tr-TR" smtClean="0"/>
              <a:t>12.12.2020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E8591891-78D1-445E-AFFA-6184E16B8B49}" type="slidenum">
              <a:rPr lang="tr-TR" smtClean="0"/>
              <a:t>‹#›</a:t>
            </a:fld>
            <a:endParaRPr lang="tr-TR"/>
          </a:p>
        </p:txBody>
      </p:sp>
    </p:spTree>
    <p:extLst>
      <p:ext uri="{BB962C8B-B14F-4D97-AF65-F5344CB8AC3E}">
        <p14:creationId xmlns:p14="http://schemas.microsoft.com/office/powerpoint/2010/main" val="1440412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tr-TR"/>
              <a:t>Asıl başlık stilini düzenlemek için tıklayın</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2CEDF337-F771-416F-BC3E-628457BF1C56}" type="datetimeFigureOut">
              <a:rPr lang="tr-TR" smtClean="0"/>
              <a:t>12.12.2020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8591891-78D1-445E-AFFA-6184E16B8B49}" type="slidenum">
              <a:rPr lang="tr-TR" smtClean="0"/>
              <a:t>‹#›</a:t>
            </a:fld>
            <a:endParaRPr lang="tr-TR"/>
          </a:p>
        </p:txBody>
      </p:sp>
    </p:spTree>
    <p:extLst>
      <p:ext uri="{BB962C8B-B14F-4D97-AF65-F5344CB8AC3E}">
        <p14:creationId xmlns:p14="http://schemas.microsoft.com/office/powerpoint/2010/main" val="570406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tr-TR"/>
              <a:t>Asıl başlık stilini düzenlemek için tıklayın</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tr-TR"/>
              <a:t>Resim eklemek için simgeye tıklayın</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a:xfrm>
            <a:off x="3885810" y="6041362"/>
            <a:ext cx="976879" cy="365125"/>
          </a:xfrm>
        </p:spPr>
        <p:txBody>
          <a:bodyPr/>
          <a:lstStyle/>
          <a:p>
            <a:fld id="{2CEDF337-F771-416F-BC3E-628457BF1C56}" type="datetimeFigureOut">
              <a:rPr lang="tr-TR" smtClean="0"/>
              <a:t>12.12.2020</a:t>
            </a:fld>
            <a:endParaRPr lang="tr-TR"/>
          </a:p>
        </p:txBody>
      </p:sp>
      <p:sp>
        <p:nvSpPr>
          <p:cNvPr id="6" name="Footer Placeholder 5"/>
          <p:cNvSpPr>
            <a:spLocks noGrp="1"/>
          </p:cNvSpPr>
          <p:nvPr>
            <p:ph type="ftr" sz="quarter" idx="11"/>
          </p:nvPr>
        </p:nvSpPr>
        <p:spPr>
          <a:xfrm>
            <a:off x="590396" y="6041362"/>
            <a:ext cx="3295413" cy="365125"/>
          </a:xfrm>
        </p:spPr>
        <p:txBody>
          <a:bodyPr/>
          <a:lstStyle/>
          <a:p>
            <a:endParaRPr lang="tr-TR"/>
          </a:p>
        </p:txBody>
      </p:sp>
      <p:sp>
        <p:nvSpPr>
          <p:cNvPr id="7" name="Slide Number Placeholder 6"/>
          <p:cNvSpPr>
            <a:spLocks noGrp="1"/>
          </p:cNvSpPr>
          <p:nvPr>
            <p:ph type="sldNum" sz="quarter" idx="12"/>
          </p:nvPr>
        </p:nvSpPr>
        <p:spPr>
          <a:xfrm>
            <a:off x="4862689" y="5915888"/>
            <a:ext cx="1062155" cy="490599"/>
          </a:xfrm>
        </p:spPr>
        <p:txBody>
          <a:bodyPr/>
          <a:lstStyle/>
          <a:p>
            <a:fld id="{E8591891-78D1-445E-AFFA-6184E16B8B49}" type="slidenum">
              <a:rPr lang="tr-TR" smtClean="0"/>
              <a:t>‹#›</a:t>
            </a:fld>
            <a:endParaRPr lang="tr-TR"/>
          </a:p>
        </p:txBody>
      </p:sp>
    </p:spTree>
    <p:extLst>
      <p:ext uri="{BB962C8B-B14F-4D97-AF65-F5344CB8AC3E}">
        <p14:creationId xmlns:p14="http://schemas.microsoft.com/office/powerpoint/2010/main" val="3877143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tr-TR"/>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2CEDF337-F771-416F-BC3E-628457BF1C56}" type="datetimeFigureOut">
              <a:rPr lang="tr-TR" smtClean="0"/>
              <a:t>12.12.2020</a:t>
            </a:fld>
            <a:endParaRPr lang="tr-TR"/>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E8591891-78D1-445E-AFFA-6184E16B8B49}" type="slidenum">
              <a:rPr lang="tr-TR" smtClean="0"/>
              <a:t>‹#›</a:t>
            </a:fld>
            <a:endParaRPr lang="tr-TR"/>
          </a:p>
        </p:txBody>
      </p:sp>
    </p:spTree>
    <p:extLst>
      <p:ext uri="{BB962C8B-B14F-4D97-AF65-F5344CB8AC3E}">
        <p14:creationId xmlns:p14="http://schemas.microsoft.com/office/powerpoint/2010/main" val="342636460"/>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hyperlink" Target="https://onedio.com/etiket/olay/57ceb76ded62790c040afa50" TargetMode="External"/><Relationship Id="rId4" Type="http://schemas.openxmlformats.org/officeDocument/2006/relationships/hyperlink" Target="https://onedio.com/etiket/istanbul/501c48f7cc161f8ec13422a8"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s://onedio.com/etiket/fransa/503cd65ccc161f8ec1342436"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hyperlink" Target="https://onedio.com/etiket/ordu/5c0d170f107b15241e2c8ad0" TargetMode="External"/><Relationship Id="rId4" Type="http://schemas.openxmlformats.org/officeDocument/2006/relationships/hyperlink" Target="https://onedio.com/etiket/almanya/50270c27cc161f8ec1342327"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s://onedio.com/etiket/meyve/57a5f3b445aac2c252f2e8d1"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hyperlink" Target="https://onedio.com/etiket/dizi/57d177f4df2c2cd609fd2923" TargetMode="External"/><Relationship Id="rId4" Type="http://schemas.openxmlformats.org/officeDocument/2006/relationships/hyperlink" Target="https://onedio.com/etiket/ispanya/503ff31fcc161f8ec1342475"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s://onedio.com/etiket/rusya/503e2ba9cc161f8ec1342448"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1C56FF-8681-4DB6-95C6-C30CD5F51B96}"/>
              </a:ext>
            </a:extLst>
          </p:cNvPr>
          <p:cNvSpPr>
            <a:spLocks noGrp="1"/>
          </p:cNvSpPr>
          <p:nvPr>
            <p:ph type="ctrTitle"/>
          </p:nvPr>
        </p:nvSpPr>
        <p:spPr>
          <a:xfrm>
            <a:off x="817035" y="365934"/>
            <a:ext cx="10572000" cy="1364391"/>
          </a:xfrm>
        </p:spPr>
        <p:txBody>
          <a:bodyPr/>
          <a:lstStyle/>
          <a:p>
            <a:pPr algn="ctr"/>
            <a:r>
              <a:rPr lang="tr-TR" sz="4800" dirty="0">
                <a:solidFill>
                  <a:schemeClr val="bg1"/>
                </a:solidFill>
                <a:latin typeface="Tahoma" panose="020B0604030504040204" pitchFamily="34" charset="0"/>
                <a:ea typeface="Tahoma" panose="020B0604030504040204" pitchFamily="34" charset="0"/>
                <a:cs typeface="Tahoma" panose="020B0604030504040204" pitchFamily="34" charset="0"/>
              </a:rPr>
              <a:t>LİDER MİSİN? YÖNETİCİ Mİ?</a:t>
            </a:r>
          </a:p>
        </p:txBody>
      </p:sp>
      <p:pic>
        <p:nvPicPr>
          <p:cNvPr id="5" name="Resim 4">
            <a:extLst>
              <a:ext uri="{FF2B5EF4-FFF2-40B4-BE49-F238E27FC236}">
                <a16:creationId xmlns:a16="http://schemas.microsoft.com/office/drawing/2014/main" id="{D8D79AB1-9846-4A5E-92E4-99BB1A8C4618}"/>
              </a:ext>
            </a:extLst>
          </p:cNvPr>
          <p:cNvPicPr>
            <a:picLocks noChangeAspect="1"/>
          </p:cNvPicPr>
          <p:nvPr/>
        </p:nvPicPr>
        <p:blipFill>
          <a:blip r:embed="rId2"/>
          <a:stretch>
            <a:fillRect/>
          </a:stretch>
        </p:blipFill>
        <p:spPr>
          <a:xfrm>
            <a:off x="2461846" y="2027041"/>
            <a:ext cx="7223760" cy="4830960"/>
          </a:xfrm>
          <a:prstGeom prst="rect">
            <a:avLst/>
          </a:prstGeom>
        </p:spPr>
      </p:pic>
      <p:pic>
        <p:nvPicPr>
          <p:cNvPr id="6" name="Resim 5">
            <a:extLst>
              <a:ext uri="{FF2B5EF4-FFF2-40B4-BE49-F238E27FC236}">
                <a16:creationId xmlns:a16="http://schemas.microsoft.com/office/drawing/2014/main" id="{779D5FDD-D989-412F-8425-9630D7CA7F6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Tree>
    <p:extLst>
      <p:ext uri="{BB962C8B-B14F-4D97-AF65-F5344CB8AC3E}">
        <p14:creationId xmlns:p14="http://schemas.microsoft.com/office/powerpoint/2010/main" val="1736436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13847CF9-9D83-4ECA-A851-FF47140AE61D}"/>
              </a:ext>
            </a:extLst>
          </p:cNvPr>
          <p:cNvSpPr txBox="1"/>
          <p:nvPr/>
        </p:nvSpPr>
        <p:spPr>
          <a:xfrm>
            <a:off x="281354" y="889561"/>
            <a:ext cx="11781692" cy="5041765"/>
          </a:xfrm>
          <a:prstGeom prst="rect">
            <a:avLst/>
          </a:prstGeom>
          <a:noFill/>
        </p:spPr>
        <p:txBody>
          <a:bodyPr wrap="square">
            <a:spAutoFit/>
          </a:bodyPr>
          <a:lstStyle/>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Düzenleme ve tertip sizin işiniz. Siz tam anlamıyla bir yöneticisiniz.</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Herkesten haberiniz vardır ama mesafede bir o kadar da önemlidir. İş yerinizi riske sokacak kararlar almazsınız var olanı korumayı amaç edinirsiniz.</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Ama şunu unutmayın! </a:t>
            </a:r>
          </a:p>
          <a:p>
            <a:pPr algn="ctr">
              <a:lnSpc>
                <a:spcPct val="150000"/>
              </a:lnSpc>
            </a:pPr>
            <a:endPar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tr-TR" sz="2800" dirty="0">
                <a:effectLst/>
                <a:latin typeface="Tahoma" panose="020B0604030504040204" pitchFamily="34" charset="0"/>
                <a:ea typeface="Tahoma" panose="020B0604030504040204" pitchFamily="34" charset="0"/>
                <a:cs typeface="Tahoma" panose="020B0604030504040204" pitchFamily="34" charset="0"/>
              </a:rPr>
              <a:t>Risk almamak bazen en büyük risktir</a:t>
            </a:r>
            <a:endParaRPr lang="tr-TR" sz="2800" dirty="0">
              <a:latin typeface="Tahoma" panose="020B0604030504040204" pitchFamily="34" charset="0"/>
              <a:ea typeface="Tahoma" panose="020B0604030504040204" pitchFamily="34" charset="0"/>
              <a:cs typeface="Tahoma" panose="020B0604030504040204" pitchFamily="34" charset="0"/>
            </a:endParaRPr>
          </a:p>
        </p:txBody>
      </p:sp>
      <p:sp>
        <p:nvSpPr>
          <p:cNvPr id="6" name="Metin kutusu 5">
            <a:extLst>
              <a:ext uri="{FF2B5EF4-FFF2-40B4-BE49-F238E27FC236}">
                <a16:creationId xmlns:a16="http://schemas.microsoft.com/office/drawing/2014/main" id="{5738EBDC-BE15-4D06-BA85-4101A6D09F2F}"/>
              </a:ext>
            </a:extLst>
          </p:cNvPr>
          <p:cNvSpPr txBox="1"/>
          <p:nvPr/>
        </p:nvSpPr>
        <p:spPr>
          <a:xfrm>
            <a:off x="3112476" y="220946"/>
            <a:ext cx="6098344" cy="730585"/>
          </a:xfrm>
          <a:prstGeom prst="rect">
            <a:avLst/>
          </a:prstGeom>
          <a:noFill/>
        </p:spPr>
        <p:txBody>
          <a:bodyPr wrap="square">
            <a:spAutoFit/>
          </a:bodyPr>
          <a:lstStyle/>
          <a:p>
            <a:pPr algn="ctr">
              <a:lnSpc>
                <a:spcPct val="150000"/>
              </a:lnSpc>
              <a:spcAft>
                <a:spcPts val="1950"/>
              </a:spcAft>
            </a:pPr>
            <a:r>
              <a:rPr lang="tr-TR" sz="3200" b="1" dirty="0">
                <a:solidFill>
                  <a:srgbClr val="222222"/>
                </a:solidFill>
                <a:effectLst/>
                <a:latin typeface="Tahoma" panose="020B0604030504040204" pitchFamily="34" charset="0"/>
                <a:ea typeface="Tahoma" panose="020B0604030504040204" pitchFamily="34" charset="0"/>
                <a:cs typeface="Tahoma" panose="020B0604030504040204" pitchFamily="34" charset="0"/>
              </a:rPr>
              <a:t>B’LER ÇOĞUNLUKTAYSA</a:t>
            </a:r>
            <a:endParaRPr lang="tr-TR" sz="3200"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237959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D3180AB0-5323-4208-81FF-A02C3F073D68}"/>
              </a:ext>
            </a:extLst>
          </p:cNvPr>
          <p:cNvSpPr txBox="1"/>
          <p:nvPr/>
        </p:nvSpPr>
        <p:spPr>
          <a:xfrm>
            <a:off x="133642" y="1105725"/>
            <a:ext cx="11655084" cy="1951047"/>
          </a:xfrm>
          <a:prstGeom prst="rect">
            <a:avLst/>
          </a:prstGeom>
          <a:noFill/>
        </p:spPr>
        <p:txBody>
          <a:bodyPr wrap="square">
            <a:spAutoFit/>
          </a:bodyPr>
          <a:lstStyle/>
          <a:p>
            <a:pPr marL="457200" indent="-457200" algn="ctr" rtl="0">
              <a:lnSpc>
                <a:spcPct val="150000"/>
              </a:lnSpc>
              <a:buFont typeface="Arial" panose="020B0604020202020204" pitchFamily="34" charset="0"/>
              <a:buChar char="•"/>
            </a:pPr>
            <a:r>
              <a:rPr lang="tr-TR" sz="2800" b="0" i="0" dirty="0">
                <a:solidFill>
                  <a:schemeClr val="bg1"/>
                </a:solidFill>
                <a:effectLst/>
                <a:latin typeface="Open Sans"/>
              </a:rPr>
              <a:t>İngiliz liderlik teorisyeni John </a:t>
            </a:r>
            <a:r>
              <a:rPr lang="tr-TR" sz="2800" b="0" i="0" dirty="0" err="1">
                <a:solidFill>
                  <a:schemeClr val="bg1"/>
                </a:solidFill>
                <a:effectLst/>
                <a:latin typeface="Open Sans"/>
              </a:rPr>
              <a:t>Adair</a:t>
            </a:r>
            <a:r>
              <a:rPr lang="tr-TR" sz="2800" b="0" i="0" dirty="0">
                <a:solidFill>
                  <a:schemeClr val="bg1"/>
                </a:solidFill>
                <a:effectLst/>
                <a:latin typeface="Open Sans"/>
              </a:rPr>
              <a:t> şöyle tanımlamış liderliği:</a:t>
            </a:r>
          </a:p>
          <a:p>
            <a:pPr marL="457200" indent="-457200" algn="ctr" rtl="0">
              <a:lnSpc>
                <a:spcPct val="150000"/>
              </a:lnSpc>
              <a:buFont typeface="Arial" panose="020B0604020202020204" pitchFamily="34" charset="0"/>
              <a:buChar char="•"/>
            </a:pPr>
            <a:endParaRPr lang="tr-TR" sz="2800" dirty="0">
              <a:solidFill>
                <a:schemeClr val="bg1"/>
              </a:solidFill>
              <a:latin typeface="Open Sans"/>
            </a:endParaRPr>
          </a:p>
          <a:p>
            <a:pPr marL="457200" indent="-457200" algn="ctr" rtl="0">
              <a:lnSpc>
                <a:spcPct val="150000"/>
              </a:lnSpc>
              <a:buFont typeface="Arial" panose="020B0604020202020204" pitchFamily="34" charset="0"/>
              <a:buChar char="•"/>
            </a:pPr>
            <a:r>
              <a:rPr lang="tr-TR" sz="2800" b="0" i="0" dirty="0">
                <a:solidFill>
                  <a:schemeClr val="bg1"/>
                </a:solidFill>
                <a:effectLst/>
                <a:latin typeface="Open Sans"/>
              </a:rPr>
              <a:t> </a:t>
            </a:r>
            <a:r>
              <a:rPr lang="tr-TR" sz="2800" b="1" i="0" dirty="0">
                <a:solidFill>
                  <a:schemeClr val="bg1"/>
                </a:solidFill>
                <a:effectLst/>
                <a:latin typeface="Open Sans"/>
              </a:rPr>
              <a:t>Liderlik pozisyon değil, aksiyondur.</a:t>
            </a:r>
            <a:endParaRPr lang="tr-TR" sz="2800" b="0" i="0" dirty="0">
              <a:solidFill>
                <a:schemeClr val="bg1"/>
              </a:solidFill>
              <a:effectLst/>
              <a:latin typeface="Open Sans"/>
            </a:endParaRPr>
          </a:p>
        </p:txBody>
      </p:sp>
    </p:spTree>
    <p:extLst>
      <p:ext uri="{BB962C8B-B14F-4D97-AF65-F5344CB8AC3E}">
        <p14:creationId xmlns:p14="http://schemas.microsoft.com/office/powerpoint/2010/main" val="41839525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D3180AB0-5323-4208-81FF-A02C3F073D68}"/>
              </a:ext>
            </a:extLst>
          </p:cNvPr>
          <p:cNvSpPr txBox="1"/>
          <p:nvPr/>
        </p:nvSpPr>
        <p:spPr>
          <a:xfrm>
            <a:off x="239150" y="921002"/>
            <a:ext cx="11690253" cy="1943481"/>
          </a:xfrm>
          <a:prstGeom prst="rect">
            <a:avLst/>
          </a:prstGeom>
          <a:noFill/>
        </p:spPr>
        <p:txBody>
          <a:bodyPr wrap="square">
            <a:spAutoFit/>
          </a:bodyPr>
          <a:lstStyle/>
          <a:p>
            <a:pPr algn="ctr" rtl="0">
              <a:lnSpc>
                <a:spcPct val="150000"/>
              </a:lnSpc>
              <a:buFont typeface="Arial" panose="020B0604020202020204" pitchFamily="34" charset="0"/>
              <a:buChar char="•"/>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Fransa İmparatoru Napolyon ise;</a:t>
            </a:r>
          </a:p>
          <a:p>
            <a:pPr algn="ctr" rtl="0">
              <a:lnSpc>
                <a:spcPct val="150000"/>
              </a:lnSpc>
              <a:buFont typeface="Arial" panose="020B0604020202020204" pitchFamily="34" charset="0"/>
              <a:buChar char="•"/>
            </a:pP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rtl="0">
              <a:lnSpc>
                <a:spcPct val="150000"/>
              </a:lnSpc>
            </a:pP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En iyi lider, en iyi umut taciridir, </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demiş.</a:t>
            </a:r>
          </a:p>
        </p:txBody>
      </p:sp>
    </p:spTree>
    <p:extLst>
      <p:ext uri="{BB962C8B-B14F-4D97-AF65-F5344CB8AC3E}">
        <p14:creationId xmlns:p14="http://schemas.microsoft.com/office/powerpoint/2010/main" val="3816217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D3180AB0-5323-4208-81FF-A02C3F073D68}"/>
              </a:ext>
            </a:extLst>
          </p:cNvPr>
          <p:cNvSpPr txBox="1"/>
          <p:nvPr/>
        </p:nvSpPr>
        <p:spPr>
          <a:xfrm>
            <a:off x="239150" y="921002"/>
            <a:ext cx="11690253" cy="2589812"/>
          </a:xfrm>
          <a:prstGeom prst="rect">
            <a:avLst/>
          </a:prstGeom>
          <a:noFill/>
        </p:spPr>
        <p:txBody>
          <a:bodyPr wrap="square">
            <a:spAutoFit/>
          </a:bodyPr>
          <a:lstStyle/>
          <a:p>
            <a:pPr algn="ctr" rtl="0">
              <a:lnSpc>
                <a:spcPct val="150000"/>
              </a:lnSpc>
              <a:buFont typeface="Arial" panose="020B0604020202020204" pitchFamily="34" charset="0"/>
              <a:buChar char="•"/>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Fransız yazar ve düşünür </a:t>
            </a:r>
            <a:r>
              <a:rPr lang="tr-TR" sz="2800" b="0"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Voltaire’in</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şu sözü liderliği de anlatır: </a:t>
            </a:r>
          </a:p>
          <a:p>
            <a:pPr algn="ctr" rtl="0">
              <a:lnSpc>
                <a:spcPct val="150000"/>
              </a:lnSpc>
            </a:pPr>
            <a:endPar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algn="ctr" rtl="0">
              <a:lnSpc>
                <a:spcPct val="150000"/>
              </a:lnSpc>
            </a:pPr>
            <a:endParaRPr lang="tr-TR"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rtl="0">
              <a:lnSpc>
                <a:spcPct val="150000"/>
              </a:lnSpc>
            </a:pP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Kendine güvenen herkes dünyayı yönetebilir.</a:t>
            </a:r>
            <a:endPar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728437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D3180AB0-5323-4208-81FF-A02C3F073D68}"/>
              </a:ext>
            </a:extLst>
          </p:cNvPr>
          <p:cNvSpPr txBox="1"/>
          <p:nvPr/>
        </p:nvSpPr>
        <p:spPr>
          <a:xfrm>
            <a:off x="239150" y="921002"/>
            <a:ext cx="11690253" cy="2589812"/>
          </a:xfrm>
          <a:prstGeom prst="rect">
            <a:avLst/>
          </a:prstGeom>
          <a:noFill/>
        </p:spPr>
        <p:txBody>
          <a:bodyPr wrap="square">
            <a:spAutoFit/>
          </a:bodyPr>
          <a:lstStyle/>
          <a:p>
            <a:pPr algn="ctr" rtl="0">
              <a:lnSpc>
                <a:spcPct val="150000"/>
              </a:lnSpc>
              <a:buFont typeface="Arial" panose="020B0604020202020204" pitchFamily="34" charset="0"/>
              <a:buChar char="•"/>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Çin filozofu Lao </a:t>
            </a:r>
            <a:r>
              <a:rPr lang="tr-TR" sz="2800" b="0"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Tzu</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ise şöyle der: </a:t>
            </a:r>
          </a:p>
          <a:p>
            <a:pPr algn="ctr" rtl="0">
              <a:lnSpc>
                <a:spcPct val="150000"/>
              </a:lnSpc>
              <a:buFont typeface="Arial" panose="020B0604020202020204" pitchFamily="34" charset="0"/>
              <a:buChar char="•"/>
            </a:pP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rtl="0">
              <a:lnSpc>
                <a:spcPct val="150000"/>
              </a:lnSpc>
              <a:buFont typeface="Arial" panose="020B0604020202020204" pitchFamily="34" charset="0"/>
              <a:buChar char="•"/>
            </a:pPr>
            <a:endPar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algn="ctr" rtl="0">
              <a:lnSpc>
                <a:spcPct val="150000"/>
              </a:lnSpc>
            </a:pP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Emretmeden yönetebiliyorsanız lidersiniz demektir.</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1074080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D3180AB0-5323-4208-81FF-A02C3F073D68}"/>
              </a:ext>
            </a:extLst>
          </p:cNvPr>
          <p:cNvSpPr txBox="1"/>
          <p:nvPr/>
        </p:nvSpPr>
        <p:spPr>
          <a:xfrm>
            <a:off x="239150" y="2081586"/>
            <a:ext cx="11802794" cy="1943481"/>
          </a:xfrm>
          <a:prstGeom prst="rect">
            <a:avLst/>
          </a:prstGeom>
          <a:noFill/>
        </p:spPr>
        <p:txBody>
          <a:bodyPr wrap="square">
            <a:spAutoFit/>
          </a:bodyPr>
          <a:lstStyle/>
          <a:p>
            <a:pPr algn="ctr" rtl="0">
              <a:lnSpc>
                <a:spcPct val="150000"/>
              </a:lnSpc>
              <a:buFont typeface="Arial" panose="020B0604020202020204" pitchFamily="34" charset="0"/>
              <a:buChar char="•"/>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Amerikalı medya patronu Donald H. </a:t>
            </a:r>
            <a:r>
              <a:rPr lang="tr-TR" sz="2800" b="0"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McGannon’a</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göre ise </a:t>
            </a: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“Liderlik harekettir, konum değil.”</a:t>
            </a:r>
          </a:p>
          <a:p>
            <a:pPr algn="ctr" rtl="0">
              <a:lnSpc>
                <a:spcPct val="150000"/>
              </a:lnSpc>
            </a:pPr>
            <a:endPar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484888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a:extLst>
              <a:ext uri="{FF2B5EF4-FFF2-40B4-BE49-F238E27FC236}">
                <a16:creationId xmlns:a16="http://schemas.microsoft.com/office/drawing/2014/main" id="{4B855857-114B-4900-8C6B-0F029DBB668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5" name="Metin kutusu 4">
            <a:extLst>
              <a:ext uri="{FF2B5EF4-FFF2-40B4-BE49-F238E27FC236}">
                <a16:creationId xmlns:a16="http://schemas.microsoft.com/office/drawing/2014/main" id="{8C7A19BA-0A32-4C1E-B5B5-11BCBB355656}"/>
              </a:ext>
            </a:extLst>
          </p:cNvPr>
          <p:cNvSpPr txBox="1"/>
          <p:nvPr/>
        </p:nvSpPr>
        <p:spPr>
          <a:xfrm>
            <a:off x="900334" y="2376958"/>
            <a:ext cx="10818055" cy="691600"/>
          </a:xfrm>
          <a:prstGeom prst="rect">
            <a:avLst/>
          </a:prstGeom>
          <a:noFill/>
        </p:spPr>
        <p:txBody>
          <a:bodyPr wrap="square">
            <a:spAutoFit/>
          </a:bodyPr>
          <a:lstStyle/>
          <a:p>
            <a:pPr algn="ctr">
              <a:lnSpc>
                <a:spcPct val="107000"/>
              </a:lnSpc>
              <a:spcBef>
                <a:spcPts val="1500"/>
              </a:spcBef>
              <a:spcAft>
                <a:spcPts val="750"/>
              </a:spcAft>
            </a:pPr>
            <a:r>
              <a:rPr lang="tr-TR" sz="40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DÜNYA TARİHİNDEN BÜYÜK LİDERLER</a:t>
            </a:r>
            <a:endParaRPr lang="tr-TR" sz="40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173581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11" name="Metin kutusu 10">
            <a:extLst>
              <a:ext uri="{FF2B5EF4-FFF2-40B4-BE49-F238E27FC236}">
                <a16:creationId xmlns:a16="http://schemas.microsoft.com/office/drawing/2014/main" id="{61BC6957-6094-451A-AF1F-59915DA4E7D9}"/>
              </a:ext>
            </a:extLst>
          </p:cNvPr>
          <p:cNvSpPr txBox="1"/>
          <p:nvPr/>
        </p:nvSpPr>
        <p:spPr>
          <a:xfrm>
            <a:off x="1758461" y="212746"/>
            <a:ext cx="9819249" cy="523220"/>
          </a:xfrm>
          <a:prstGeom prst="rect">
            <a:avLst/>
          </a:prstGeom>
          <a:noFill/>
        </p:spPr>
        <p:txBody>
          <a:bodyPr wrap="square">
            <a:spAutoFit/>
          </a:bodyPr>
          <a:lstStyle/>
          <a:p>
            <a:pPr algn="ctr" fontAlgn="base"/>
            <a:r>
              <a:rPr lang="tr-TR"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Julius </a:t>
            </a:r>
            <a:r>
              <a:rPr lang="tr-TR" sz="28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Caesar</a:t>
            </a:r>
            <a:r>
              <a:rPr lang="tr-TR"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tr-TR" sz="28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Mö</a:t>
            </a:r>
            <a:r>
              <a:rPr lang="tr-TR"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12 Temmuz 100 – </a:t>
            </a:r>
            <a:r>
              <a:rPr lang="tr-TR" sz="28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Mö</a:t>
            </a:r>
            <a:r>
              <a:rPr lang="tr-TR"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15 Mart 44)</a:t>
            </a:r>
          </a:p>
        </p:txBody>
      </p:sp>
      <p:pic>
        <p:nvPicPr>
          <p:cNvPr id="13" name="Resim 12">
            <a:extLst>
              <a:ext uri="{FF2B5EF4-FFF2-40B4-BE49-F238E27FC236}">
                <a16:creationId xmlns:a16="http://schemas.microsoft.com/office/drawing/2014/main" id="{F947323E-5734-450C-B2CF-FDF588FEB11F}"/>
              </a:ext>
            </a:extLst>
          </p:cNvPr>
          <p:cNvPicPr>
            <a:picLocks noChangeAspect="1"/>
          </p:cNvPicPr>
          <p:nvPr/>
        </p:nvPicPr>
        <p:blipFill>
          <a:blip r:embed="rId3"/>
          <a:stretch>
            <a:fillRect/>
          </a:stretch>
        </p:blipFill>
        <p:spPr>
          <a:xfrm>
            <a:off x="0" y="879231"/>
            <a:ext cx="4091069" cy="5978769"/>
          </a:xfrm>
          <a:prstGeom prst="rect">
            <a:avLst/>
          </a:prstGeom>
        </p:spPr>
      </p:pic>
      <p:sp>
        <p:nvSpPr>
          <p:cNvPr id="15" name="Metin kutusu 14">
            <a:extLst>
              <a:ext uri="{FF2B5EF4-FFF2-40B4-BE49-F238E27FC236}">
                <a16:creationId xmlns:a16="http://schemas.microsoft.com/office/drawing/2014/main" id="{1B62F2B3-D486-4FDC-9733-845D0E136F17}"/>
              </a:ext>
            </a:extLst>
          </p:cNvPr>
          <p:cNvSpPr txBox="1"/>
          <p:nvPr/>
        </p:nvSpPr>
        <p:spPr>
          <a:xfrm>
            <a:off x="4339883" y="1178059"/>
            <a:ext cx="7772400" cy="3340979"/>
          </a:xfrm>
          <a:prstGeom prst="rect">
            <a:avLst/>
          </a:prstGeom>
          <a:noFill/>
        </p:spPr>
        <p:txBody>
          <a:bodyPr wrap="square">
            <a:spAutoFit/>
          </a:bodyPr>
          <a:lstStyle/>
          <a:p>
            <a:pPr algn="ctr" fontAlgn="base">
              <a:lnSpc>
                <a:spcPct val="150000"/>
              </a:lnSpc>
            </a:pPr>
            <a:r>
              <a:rPr lang="tr-TR" sz="2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Roma'nın askeri ve politik lideridir. </a:t>
            </a:r>
          </a:p>
          <a:p>
            <a:pPr algn="ctr" fontAlgn="base">
              <a:lnSpc>
                <a:spcPct val="150000"/>
              </a:lnSpc>
            </a:pPr>
            <a:r>
              <a:rPr lang="tr-TR" sz="2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Aynı zamanda iyi bir hatip ve güçlü bir yazar olan Sezar, dünya tarihinin en etkili insanlarından birisi olarak kabul edilir. </a:t>
            </a:r>
          </a:p>
          <a:p>
            <a:pPr algn="ctr" fontAlgn="base">
              <a:lnSpc>
                <a:spcPct val="150000"/>
              </a:lnSpc>
            </a:pPr>
            <a:r>
              <a:rPr lang="tr-TR" sz="2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Eylemleriyle Roma Cumhuriyeti'nin Roma İmparatorluğu'na dönüşmesinde kritik bir rol oynamıştır</a:t>
            </a:r>
          </a:p>
        </p:txBody>
      </p:sp>
      <p:sp>
        <p:nvSpPr>
          <p:cNvPr id="16" name="Metin kutusu 15">
            <a:extLst>
              <a:ext uri="{FF2B5EF4-FFF2-40B4-BE49-F238E27FC236}">
                <a16:creationId xmlns:a16="http://schemas.microsoft.com/office/drawing/2014/main" id="{6B55E080-0E97-453E-BE25-43B0B1AA936B}"/>
              </a:ext>
            </a:extLst>
          </p:cNvPr>
          <p:cNvSpPr txBox="1"/>
          <p:nvPr/>
        </p:nvSpPr>
        <p:spPr>
          <a:xfrm>
            <a:off x="5106572" y="5444197"/>
            <a:ext cx="6372665" cy="954107"/>
          </a:xfrm>
          <a:prstGeom prst="rect">
            <a:avLst/>
          </a:prstGeom>
          <a:noFill/>
        </p:spPr>
        <p:txBody>
          <a:bodyPr wrap="square" rtlCol="0">
            <a:spAutoFit/>
          </a:bodyPr>
          <a:lstStyle/>
          <a:p>
            <a:pPr algn="ctr"/>
            <a:r>
              <a:rPr lang="tr-TR" sz="2800" dirty="0">
                <a:latin typeface="Tahoma" panose="020B0604030504040204" pitchFamily="34" charset="0"/>
                <a:ea typeface="Tahoma" panose="020B0604030504040204" pitchFamily="34" charset="0"/>
                <a:cs typeface="Tahoma" panose="020B0604030504040204" pitchFamily="34" charset="0"/>
              </a:rPr>
              <a:t>SEZAR HANGİ LİDERLİK TÜRÜNE UYGUNDUR?</a:t>
            </a:r>
          </a:p>
        </p:txBody>
      </p:sp>
    </p:spTree>
    <p:extLst>
      <p:ext uri="{BB962C8B-B14F-4D97-AF65-F5344CB8AC3E}">
        <p14:creationId xmlns:p14="http://schemas.microsoft.com/office/powerpoint/2010/main" val="32933978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A798FE06-5B4C-4C21-85E7-5EFAFA1ED61A}"/>
              </a:ext>
            </a:extLst>
          </p:cNvPr>
          <p:cNvPicPr>
            <a:picLocks noChangeAspect="1"/>
          </p:cNvPicPr>
          <p:nvPr/>
        </p:nvPicPr>
        <p:blipFill>
          <a:blip r:embed="rId3"/>
          <a:stretch>
            <a:fillRect/>
          </a:stretch>
        </p:blipFill>
        <p:spPr>
          <a:xfrm>
            <a:off x="1" y="984738"/>
            <a:ext cx="5106572" cy="5873262"/>
          </a:xfrm>
          <a:prstGeom prst="rect">
            <a:avLst/>
          </a:prstGeom>
        </p:spPr>
      </p:pic>
      <p:sp>
        <p:nvSpPr>
          <p:cNvPr id="6" name="Metin kutusu 5">
            <a:extLst>
              <a:ext uri="{FF2B5EF4-FFF2-40B4-BE49-F238E27FC236}">
                <a16:creationId xmlns:a16="http://schemas.microsoft.com/office/drawing/2014/main" id="{84C8F488-AFB7-490E-9C89-1909DC65E4B0}"/>
              </a:ext>
            </a:extLst>
          </p:cNvPr>
          <p:cNvSpPr txBox="1"/>
          <p:nvPr/>
        </p:nvSpPr>
        <p:spPr>
          <a:xfrm>
            <a:off x="5401995" y="912952"/>
            <a:ext cx="6566094" cy="3894977"/>
          </a:xfrm>
          <a:prstGeom prst="rect">
            <a:avLst/>
          </a:prstGeom>
          <a:noFill/>
        </p:spPr>
        <p:txBody>
          <a:bodyPr wrap="square">
            <a:spAutoFit/>
          </a:bodyPr>
          <a:lstStyle/>
          <a:p>
            <a:pPr algn="l" fontAlgn="base">
              <a:lnSpc>
                <a:spcPct val="150000"/>
              </a:lnSpc>
            </a:pPr>
            <a:r>
              <a:rPr lang="tr-TR" sz="2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Hun İmparatoru Attila, </a:t>
            </a:r>
            <a:r>
              <a:rPr lang="tr-TR" sz="2400" b="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Türktür</a:t>
            </a:r>
            <a:r>
              <a:rPr lang="tr-TR" sz="2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 Babası </a:t>
            </a:r>
            <a:r>
              <a:rPr lang="tr-TR" sz="2400" b="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Muncuk</a:t>
            </a:r>
            <a:r>
              <a:rPr lang="tr-TR" sz="2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 Han (Boncuk Han)'</a:t>
            </a:r>
            <a:r>
              <a:rPr lang="tr-TR" sz="2400" b="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dır</a:t>
            </a:r>
            <a:r>
              <a:rPr lang="tr-TR" sz="2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 Orta Çağ batı kaynaklarında acımasızlığı ile anılır. Bu nedenle de Avrupa'da </a:t>
            </a:r>
            <a:r>
              <a:rPr lang="tr-TR" sz="2400" b="0" i="1" dirty="0">
                <a:solidFill>
                  <a:schemeClr val="bg1"/>
                </a:solidFill>
                <a:effectLst/>
                <a:latin typeface="Tahoma" panose="020B0604030504040204" pitchFamily="34" charset="0"/>
                <a:ea typeface="Tahoma" panose="020B0604030504040204" pitchFamily="34" charset="0"/>
                <a:cs typeface="Tahoma" panose="020B0604030504040204" pitchFamily="34" charset="0"/>
              </a:rPr>
              <a:t>"Tanrının Kırbacı"</a:t>
            </a:r>
            <a:r>
              <a:rPr lang="tr-TR" sz="2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 olarak bilinir.</a:t>
            </a:r>
          </a:p>
          <a:p>
            <a:pPr algn="l" fontAlgn="base">
              <a:lnSpc>
                <a:spcPct val="150000"/>
              </a:lnSpc>
            </a:pPr>
            <a:r>
              <a:rPr lang="tr-TR" sz="2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Günümüzde Atilla, bazıları için kahraman (özellikle Türk ve Macar kültüründe) olarak anılır.</a:t>
            </a:r>
          </a:p>
        </p:txBody>
      </p:sp>
      <p:sp>
        <p:nvSpPr>
          <p:cNvPr id="8" name="Metin kutusu 7">
            <a:extLst>
              <a:ext uri="{FF2B5EF4-FFF2-40B4-BE49-F238E27FC236}">
                <a16:creationId xmlns:a16="http://schemas.microsoft.com/office/drawing/2014/main" id="{E468C7E1-3CB1-4E15-BF5E-CDED265DA6D1}"/>
              </a:ext>
            </a:extLst>
          </p:cNvPr>
          <p:cNvSpPr txBox="1"/>
          <p:nvPr/>
        </p:nvSpPr>
        <p:spPr>
          <a:xfrm>
            <a:off x="3316459" y="297153"/>
            <a:ext cx="6098344" cy="523220"/>
          </a:xfrm>
          <a:prstGeom prst="rect">
            <a:avLst/>
          </a:prstGeom>
          <a:noFill/>
        </p:spPr>
        <p:txBody>
          <a:bodyPr wrap="square">
            <a:spAutoFit/>
          </a:bodyPr>
          <a:lstStyle/>
          <a:p>
            <a:pPr algn="ctr" fontAlgn="base"/>
            <a:r>
              <a:rPr lang="tr-TR"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Atilla (MS 395-453)</a:t>
            </a:r>
          </a:p>
        </p:txBody>
      </p:sp>
      <p:sp>
        <p:nvSpPr>
          <p:cNvPr id="9" name="Metin kutusu 8">
            <a:extLst>
              <a:ext uri="{FF2B5EF4-FFF2-40B4-BE49-F238E27FC236}">
                <a16:creationId xmlns:a16="http://schemas.microsoft.com/office/drawing/2014/main" id="{FFAF00EF-96DB-4070-8AC9-4FF665D36797}"/>
              </a:ext>
            </a:extLst>
          </p:cNvPr>
          <p:cNvSpPr txBox="1"/>
          <p:nvPr/>
        </p:nvSpPr>
        <p:spPr>
          <a:xfrm>
            <a:off x="5303520" y="5458265"/>
            <a:ext cx="6372665" cy="954107"/>
          </a:xfrm>
          <a:prstGeom prst="rect">
            <a:avLst/>
          </a:prstGeom>
          <a:noFill/>
        </p:spPr>
        <p:txBody>
          <a:bodyPr wrap="square" rtlCol="0">
            <a:spAutoFit/>
          </a:bodyPr>
          <a:lstStyle/>
          <a:p>
            <a:pPr algn="ctr"/>
            <a:r>
              <a:rPr lang="tr-TR" sz="2800" dirty="0">
                <a:latin typeface="Tahoma" panose="020B0604030504040204" pitchFamily="34" charset="0"/>
                <a:ea typeface="Tahoma" panose="020B0604030504040204" pitchFamily="34" charset="0"/>
                <a:cs typeface="Tahoma" panose="020B0604030504040204" pitchFamily="34" charset="0"/>
              </a:rPr>
              <a:t>ATİLLA HANGİ LİDERLİK TÜRÜNE UYGUNDUR?</a:t>
            </a:r>
          </a:p>
        </p:txBody>
      </p:sp>
    </p:spTree>
    <p:extLst>
      <p:ext uri="{BB962C8B-B14F-4D97-AF65-F5344CB8AC3E}">
        <p14:creationId xmlns:p14="http://schemas.microsoft.com/office/powerpoint/2010/main" val="19003608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F5CF58E2-763B-4E2F-8B64-E39DE6EA5722}"/>
              </a:ext>
            </a:extLst>
          </p:cNvPr>
          <p:cNvPicPr>
            <a:picLocks noChangeAspect="1"/>
          </p:cNvPicPr>
          <p:nvPr/>
        </p:nvPicPr>
        <p:blipFill>
          <a:blip r:embed="rId3"/>
          <a:stretch>
            <a:fillRect/>
          </a:stretch>
        </p:blipFill>
        <p:spPr>
          <a:xfrm>
            <a:off x="0" y="1474840"/>
            <a:ext cx="5538019" cy="5383160"/>
          </a:xfrm>
          <a:prstGeom prst="rect">
            <a:avLst/>
          </a:prstGeom>
        </p:spPr>
      </p:pic>
      <p:sp>
        <p:nvSpPr>
          <p:cNvPr id="6" name="Rectangle 2">
            <a:extLst>
              <a:ext uri="{FF2B5EF4-FFF2-40B4-BE49-F238E27FC236}">
                <a16:creationId xmlns:a16="http://schemas.microsoft.com/office/drawing/2014/main" id="{39ACB84A-F7CA-4A47-8839-19C8DF58DAA7}"/>
              </a:ext>
            </a:extLst>
          </p:cNvPr>
          <p:cNvSpPr>
            <a:spLocks noChangeArrowheads="1"/>
          </p:cNvSpPr>
          <p:nvPr/>
        </p:nvSpPr>
        <p:spPr bwMode="auto">
          <a:xfrm>
            <a:off x="5589639" y="1348767"/>
            <a:ext cx="6602361" cy="3644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pPr>
            <a:r>
              <a:rPr lang="tr-TR" altLang="tr-TR" sz="2300" dirty="0">
                <a:solidFill>
                  <a:schemeClr val="bg1"/>
                </a:solidFill>
                <a:latin typeface="Tahoma" panose="020B0604030504040204" pitchFamily="34" charset="0"/>
                <a:ea typeface="Tahoma" panose="020B0604030504040204" pitchFamily="34" charset="0"/>
                <a:cs typeface="Tahoma" panose="020B0604030504040204" pitchFamily="34" charset="0"/>
              </a:rPr>
              <a:t>İl</a:t>
            </a:r>
            <a:r>
              <a:rPr kumimoji="0" lang="tr-TR" altLang="tr-TR" sz="2300" b="0" i="0" u="none" strike="noStrike" cap="none" normalizeH="0" baseline="0" dirty="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rPr>
              <a:t>k olarak 1444-46 yılları arasında kısa bir dönem, daha sonra 1451'den 1481 yılına yani ölümüne kadar 32 yıl boyunca hüküm sürdü. II. Mehmet, 21 yaşında </a:t>
            </a:r>
            <a:r>
              <a:rPr kumimoji="0" lang="tr-TR" altLang="tr-TR" sz="2300" b="0" i="0" u="none" strike="noStrike" cap="none" normalizeH="0" baseline="0" dirty="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hlinkClick r:id="rId4" tooltip="İstanbul">
                  <a:extLst>
                    <a:ext uri="{A12FA001-AC4F-418D-AE19-62706E023703}">
                      <ahyp:hlinkClr xmlns:ahyp="http://schemas.microsoft.com/office/drawing/2018/hyperlinkcolor" val="tx"/>
                    </a:ext>
                  </a:extLst>
                </a:hlinkClick>
              </a:rPr>
              <a:t>İstanbul</a:t>
            </a:r>
            <a:r>
              <a:rPr kumimoji="0" lang="tr-TR" altLang="tr-TR" sz="2300" b="0" i="0" u="none" strike="noStrike" cap="none" normalizeH="0" baseline="0" dirty="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rPr>
              <a:t>'u fethederek 1000 yıllık Bizans İmparatorluğu'na son verdi ve bu </a:t>
            </a:r>
            <a:r>
              <a:rPr kumimoji="0" lang="tr-TR" altLang="tr-TR" sz="2300" b="0" i="0" u="none" strike="noStrike" cap="none" normalizeH="0" baseline="0" dirty="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hlinkClick r:id="rId5" tooltip="olay">
                  <a:extLst>
                    <a:ext uri="{A12FA001-AC4F-418D-AE19-62706E023703}">
                      <ahyp:hlinkClr xmlns:ahyp="http://schemas.microsoft.com/office/drawing/2018/hyperlinkcolor" val="tx"/>
                    </a:ext>
                  </a:extLst>
                </a:hlinkClick>
              </a:rPr>
              <a:t>olay</a:t>
            </a:r>
            <a:r>
              <a:rPr kumimoji="0" lang="tr-TR" altLang="tr-TR" sz="2300" b="0" i="0" u="none" strike="noStrike" cap="none" normalizeH="0" baseline="0" dirty="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rPr>
              <a:t> birçok tarihçi tarafından Orta Çağ'ın sonu Yeni Çağ'ın başlangıcı olarak kabul edildi.</a:t>
            </a:r>
            <a:endParaRPr kumimoji="0" lang="tr-TR" altLang="tr-TR" sz="2300" b="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7126FA55-137E-405F-9B72-A89AFC872233}"/>
              </a:ext>
            </a:extLst>
          </p:cNvPr>
          <p:cNvSpPr txBox="1"/>
          <p:nvPr/>
        </p:nvSpPr>
        <p:spPr>
          <a:xfrm>
            <a:off x="1895168" y="290969"/>
            <a:ext cx="9770807" cy="954107"/>
          </a:xfrm>
          <a:prstGeom prst="rect">
            <a:avLst/>
          </a:prstGeom>
          <a:noFill/>
        </p:spPr>
        <p:txBody>
          <a:bodyPr wrap="square">
            <a:spAutoFit/>
          </a:bodyPr>
          <a:lstStyle/>
          <a:p>
            <a:pPr algn="ctr" fontAlgn="base"/>
            <a:r>
              <a:rPr lang="sv-SE"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Fatih Sultan Mehmet Han </a:t>
            </a:r>
            <a:endParaRPr lang="tr-TR"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algn="ctr" fontAlgn="base"/>
            <a:r>
              <a:rPr lang="sv-SE"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(30 Mart 1432 – 3 Mayis 1481)</a:t>
            </a:r>
          </a:p>
        </p:txBody>
      </p:sp>
      <p:sp>
        <p:nvSpPr>
          <p:cNvPr id="9" name="Metin kutusu 8">
            <a:extLst>
              <a:ext uri="{FF2B5EF4-FFF2-40B4-BE49-F238E27FC236}">
                <a16:creationId xmlns:a16="http://schemas.microsoft.com/office/drawing/2014/main" id="{AD2257CD-EF75-4C41-8593-425C9866982F}"/>
              </a:ext>
            </a:extLst>
          </p:cNvPr>
          <p:cNvSpPr txBox="1"/>
          <p:nvPr/>
        </p:nvSpPr>
        <p:spPr>
          <a:xfrm>
            <a:off x="5620043" y="5486400"/>
            <a:ext cx="6372665" cy="954107"/>
          </a:xfrm>
          <a:prstGeom prst="rect">
            <a:avLst/>
          </a:prstGeom>
          <a:noFill/>
        </p:spPr>
        <p:txBody>
          <a:bodyPr wrap="square" rtlCol="0">
            <a:spAutoFit/>
          </a:bodyPr>
          <a:lstStyle/>
          <a:p>
            <a:pPr algn="ctr"/>
            <a:r>
              <a:rPr lang="tr-TR" sz="2800" dirty="0">
                <a:latin typeface="Tahoma" panose="020B0604030504040204" pitchFamily="34" charset="0"/>
                <a:ea typeface="Tahoma" panose="020B0604030504040204" pitchFamily="34" charset="0"/>
                <a:cs typeface="Tahoma" panose="020B0604030504040204" pitchFamily="34" charset="0"/>
              </a:rPr>
              <a:t>FATİH  HANGİ LİDERLİK TÜRÜNE UYGUNDUR?</a:t>
            </a:r>
          </a:p>
        </p:txBody>
      </p:sp>
    </p:spTree>
    <p:extLst>
      <p:ext uri="{BB962C8B-B14F-4D97-AF65-F5344CB8AC3E}">
        <p14:creationId xmlns:p14="http://schemas.microsoft.com/office/powerpoint/2010/main" val="8741946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4" name="Resim 3">
            <a:extLst>
              <a:ext uri="{FF2B5EF4-FFF2-40B4-BE49-F238E27FC236}">
                <a16:creationId xmlns:a16="http://schemas.microsoft.com/office/drawing/2014/main" id="{E0D20E81-0963-4BDB-B2F1-54C770D1C009}"/>
              </a:ext>
            </a:extLst>
          </p:cNvPr>
          <p:cNvPicPr>
            <a:picLocks noChangeAspect="1"/>
          </p:cNvPicPr>
          <p:nvPr/>
        </p:nvPicPr>
        <p:blipFill>
          <a:blip r:embed="rId3"/>
          <a:stretch>
            <a:fillRect/>
          </a:stretch>
        </p:blipFill>
        <p:spPr>
          <a:xfrm>
            <a:off x="0" y="1415845"/>
            <a:ext cx="5871565" cy="5442155"/>
          </a:xfrm>
          <a:prstGeom prst="rect">
            <a:avLst/>
          </a:prstGeom>
        </p:spPr>
      </p:pic>
      <p:sp>
        <p:nvSpPr>
          <p:cNvPr id="7" name="Metin kutusu 6">
            <a:extLst>
              <a:ext uri="{FF2B5EF4-FFF2-40B4-BE49-F238E27FC236}">
                <a16:creationId xmlns:a16="http://schemas.microsoft.com/office/drawing/2014/main" id="{E58BE2A0-69BC-4E1A-85E7-0F145CB5FF62}"/>
              </a:ext>
            </a:extLst>
          </p:cNvPr>
          <p:cNvSpPr txBox="1"/>
          <p:nvPr/>
        </p:nvSpPr>
        <p:spPr>
          <a:xfrm>
            <a:off x="2379651" y="0"/>
            <a:ext cx="8152172" cy="954107"/>
          </a:xfrm>
          <a:prstGeom prst="rect">
            <a:avLst/>
          </a:prstGeom>
          <a:noFill/>
        </p:spPr>
        <p:txBody>
          <a:bodyPr wrap="square">
            <a:spAutoFit/>
          </a:bodyPr>
          <a:lstStyle/>
          <a:p>
            <a:pPr algn="ctr" fontAlgn="base"/>
            <a:r>
              <a:rPr lang="es-ES" sz="28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Napoléon</a:t>
            </a:r>
            <a:r>
              <a:rPr lang="es-ES"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Bonaparte </a:t>
            </a:r>
            <a:endParaRPr lang="tr-TR"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algn="ctr" fontAlgn="base"/>
            <a:r>
              <a:rPr lang="es-ES"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(15 </a:t>
            </a:r>
            <a:r>
              <a:rPr lang="es-ES" sz="28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Ağustos</a:t>
            </a:r>
            <a:r>
              <a:rPr lang="es-ES"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1769- 5 </a:t>
            </a:r>
            <a:r>
              <a:rPr lang="es-ES" sz="28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Mayıs</a:t>
            </a:r>
            <a:r>
              <a:rPr lang="es-ES"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1821)</a:t>
            </a:r>
          </a:p>
        </p:txBody>
      </p:sp>
      <p:sp>
        <p:nvSpPr>
          <p:cNvPr id="9" name="Metin kutusu 8">
            <a:extLst>
              <a:ext uri="{FF2B5EF4-FFF2-40B4-BE49-F238E27FC236}">
                <a16:creationId xmlns:a16="http://schemas.microsoft.com/office/drawing/2014/main" id="{2C72349A-1BC9-4744-A9E9-66D394C5421C}"/>
              </a:ext>
            </a:extLst>
          </p:cNvPr>
          <p:cNvSpPr txBox="1"/>
          <p:nvPr/>
        </p:nvSpPr>
        <p:spPr>
          <a:xfrm>
            <a:off x="5935262" y="953539"/>
            <a:ext cx="6098458" cy="4693593"/>
          </a:xfrm>
          <a:prstGeom prst="rect">
            <a:avLst/>
          </a:prstGeom>
          <a:noFill/>
        </p:spPr>
        <p:txBody>
          <a:bodyPr wrap="square">
            <a:spAutoFit/>
          </a:bodyPr>
          <a:lstStyle/>
          <a:p>
            <a:pPr algn="ctr" fontAlgn="base"/>
            <a:r>
              <a:rPr lang="tr-TR" sz="23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Gerek Fransız Devrim Savaşları gerekse Napolyon Savaşları sırasında </a:t>
            </a:r>
            <a:r>
              <a:rPr lang="tr-TR" sz="2300" b="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hlinkClick r:id="rId4" tooltip="Fransa">
                  <a:extLst>
                    <a:ext uri="{A12FA001-AC4F-418D-AE19-62706E023703}">
                      <ahyp:hlinkClr xmlns:ahyp="http://schemas.microsoft.com/office/drawing/2018/hyperlinkcolor" val="tx"/>
                    </a:ext>
                  </a:extLst>
                </a:hlinkClick>
              </a:rPr>
              <a:t>Fransa</a:t>
            </a:r>
            <a:r>
              <a:rPr lang="tr-TR" sz="23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'ya önderlik ettiği gibi tüm Avrupa’yı da etkilemiş bir komutandır. </a:t>
            </a:r>
          </a:p>
          <a:p>
            <a:pPr algn="ctr" fontAlgn="base"/>
            <a:r>
              <a:rPr lang="tr-TR" sz="23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Sözü edilen savaşların ve girdiği çatışmaların büyük bölümünü kazanmış; 1815'deki nihai yenilgisine kadar hızla Avrupa kıtasının hakimiyetini ele geçirmiştir. </a:t>
            </a:r>
            <a:endParaRPr lang="tr-TR" sz="2300" b="0" dirty="0">
              <a:effectLst/>
              <a:latin typeface="Tahoma" panose="020B0604030504040204" pitchFamily="34" charset="0"/>
              <a:ea typeface="Tahoma" panose="020B0604030504040204" pitchFamily="34" charset="0"/>
              <a:cs typeface="Tahoma" panose="020B0604030504040204" pitchFamily="34" charset="0"/>
            </a:endParaRPr>
          </a:p>
          <a:p>
            <a:pPr algn="ctr" fontAlgn="base"/>
            <a:r>
              <a:rPr lang="tr-TR" sz="23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Tarihteki en önemli komutanlardan biri olan Napolyon’un savaşları, dünyanın her yerinde askeri okullarda ders olarak okutulmaktadır </a:t>
            </a:r>
            <a:r>
              <a:rPr lang="tr-TR" sz="2300" b="0" dirty="0">
                <a:effectLst/>
                <a:latin typeface="Tahoma" panose="020B0604030504040204" pitchFamily="34" charset="0"/>
                <a:ea typeface="Tahoma" panose="020B0604030504040204" pitchFamily="34" charset="0"/>
                <a:cs typeface="Tahoma" panose="020B0604030504040204" pitchFamily="34" charset="0"/>
              </a:rPr>
              <a:t>ve kendisi Avrupa tarihinin en ünlü ve en tartışmalı siyasi figürlerinden bir tanesidir.</a:t>
            </a:r>
          </a:p>
        </p:txBody>
      </p:sp>
      <p:sp>
        <p:nvSpPr>
          <p:cNvPr id="10" name="Metin kutusu 9">
            <a:extLst>
              <a:ext uri="{FF2B5EF4-FFF2-40B4-BE49-F238E27FC236}">
                <a16:creationId xmlns:a16="http://schemas.microsoft.com/office/drawing/2014/main" id="{C7A7C129-3411-4916-ADF9-F0FED7BE3A44}"/>
              </a:ext>
            </a:extLst>
          </p:cNvPr>
          <p:cNvSpPr txBox="1"/>
          <p:nvPr/>
        </p:nvSpPr>
        <p:spPr>
          <a:xfrm>
            <a:off x="5819335" y="5802923"/>
            <a:ext cx="6372665" cy="954107"/>
          </a:xfrm>
          <a:prstGeom prst="rect">
            <a:avLst/>
          </a:prstGeom>
          <a:noFill/>
        </p:spPr>
        <p:txBody>
          <a:bodyPr wrap="square" rtlCol="0">
            <a:spAutoFit/>
          </a:bodyPr>
          <a:lstStyle/>
          <a:p>
            <a:pPr algn="ctr"/>
            <a:r>
              <a:rPr lang="es-ES" sz="2800" dirty="0">
                <a:effectLst/>
                <a:latin typeface="Tahoma" panose="020B0604030504040204" pitchFamily="34" charset="0"/>
                <a:ea typeface="Tahoma" panose="020B0604030504040204" pitchFamily="34" charset="0"/>
                <a:cs typeface="Tahoma" panose="020B0604030504040204" pitchFamily="34" charset="0"/>
              </a:rPr>
              <a:t>NAPOLÉON</a:t>
            </a:r>
            <a:r>
              <a:rPr lang="tr-TR" sz="2800" dirty="0">
                <a:latin typeface="Tahoma" panose="020B0604030504040204" pitchFamily="34" charset="0"/>
                <a:ea typeface="Tahoma" panose="020B0604030504040204" pitchFamily="34" charset="0"/>
                <a:cs typeface="Tahoma" panose="020B0604030504040204" pitchFamily="34" charset="0"/>
              </a:rPr>
              <a:t>  HANGİ LİDERLİK TÜRÜNE UYGUNDUR?</a:t>
            </a:r>
          </a:p>
        </p:txBody>
      </p:sp>
    </p:spTree>
    <p:extLst>
      <p:ext uri="{BB962C8B-B14F-4D97-AF65-F5344CB8AC3E}">
        <p14:creationId xmlns:p14="http://schemas.microsoft.com/office/powerpoint/2010/main" val="3789489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0D244509-F5BC-4060-BAD4-EA574366E717}"/>
              </a:ext>
            </a:extLst>
          </p:cNvPr>
          <p:cNvSpPr txBox="1"/>
          <p:nvPr/>
        </p:nvSpPr>
        <p:spPr>
          <a:xfrm>
            <a:off x="281353" y="1133532"/>
            <a:ext cx="11837963" cy="4651915"/>
          </a:xfrm>
          <a:prstGeom prst="rect">
            <a:avLst/>
          </a:prstGeom>
          <a:noFill/>
        </p:spPr>
        <p:txBody>
          <a:bodyPr wrap="square">
            <a:spAutoFit/>
          </a:bodyPr>
          <a:lstStyle/>
          <a:p>
            <a:pPr algn="ctr">
              <a:lnSpc>
                <a:spcPct val="150000"/>
              </a:lnSpc>
              <a:spcAft>
                <a:spcPts val="1950"/>
              </a:spcAft>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Herkes sizden memnundur. Çünkü uyumlu birisiniz. Bu yüzden Lider ve</a:t>
            </a:r>
          </a:p>
          <a:p>
            <a:pPr algn="ctr">
              <a:lnSpc>
                <a:spcPct val="150000"/>
              </a:lnSpc>
              <a:spcAft>
                <a:spcPts val="1950"/>
              </a:spcAft>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yöneticinizin vazgeçilmez sağ kolusunuz. Sizin için öncelikli olan başkalarının mutluluğudur. Çünkü onlar mutlu olduğunda sizde mutlu oluyorsunuz.</a:t>
            </a:r>
          </a:p>
          <a:p>
            <a:pPr algn="ctr">
              <a:lnSpc>
                <a:spcPct val="150000"/>
              </a:lnSpc>
              <a:spcAft>
                <a:spcPts val="1950"/>
              </a:spcAft>
            </a:pPr>
            <a:endPar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800" dirty="0">
                <a:effectLst/>
                <a:latin typeface="Tahoma" panose="020B0604030504040204" pitchFamily="34" charset="0"/>
                <a:ea typeface="Tahoma" panose="020B0604030504040204" pitchFamily="34" charset="0"/>
                <a:cs typeface="Tahoma" panose="020B0604030504040204" pitchFamily="34" charset="0"/>
              </a:rPr>
              <a:t>Ama birazcık kendinizi de düşünmeniz gerekir.</a:t>
            </a:r>
          </a:p>
        </p:txBody>
      </p:sp>
      <p:sp>
        <p:nvSpPr>
          <p:cNvPr id="6" name="Metin kutusu 5">
            <a:extLst>
              <a:ext uri="{FF2B5EF4-FFF2-40B4-BE49-F238E27FC236}">
                <a16:creationId xmlns:a16="http://schemas.microsoft.com/office/drawing/2014/main" id="{D78DD161-6D1D-464C-82FC-07AA8749DE80}"/>
              </a:ext>
            </a:extLst>
          </p:cNvPr>
          <p:cNvSpPr txBox="1"/>
          <p:nvPr/>
        </p:nvSpPr>
        <p:spPr>
          <a:xfrm>
            <a:off x="3063240" y="481199"/>
            <a:ext cx="6098344" cy="730585"/>
          </a:xfrm>
          <a:prstGeom prst="rect">
            <a:avLst/>
          </a:prstGeom>
          <a:noFill/>
        </p:spPr>
        <p:txBody>
          <a:bodyPr wrap="square">
            <a:spAutoFit/>
          </a:bodyPr>
          <a:lstStyle/>
          <a:p>
            <a:pPr algn="ctr">
              <a:lnSpc>
                <a:spcPct val="150000"/>
              </a:lnSpc>
              <a:spcAft>
                <a:spcPts val="1950"/>
              </a:spcAft>
            </a:pPr>
            <a:r>
              <a:rPr lang="tr-TR" sz="3200" b="1" dirty="0">
                <a:solidFill>
                  <a:srgbClr val="222222"/>
                </a:solidFill>
                <a:effectLst/>
                <a:latin typeface="Tahoma" panose="020B0604030504040204" pitchFamily="34" charset="0"/>
                <a:ea typeface="Tahoma" panose="020B0604030504040204" pitchFamily="34" charset="0"/>
                <a:cs typeface="Tahoma" panose="020B0604030504040204" pitchFamily="34" charset="0"/>
              </a:rPr>
              <a:t>C’LER ÇOĞUNLUKTAYSA</a:t>
            </a:r>
            <a:endParaRPr lang="tr-TR" sz="3200"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827665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4599526A-3BD4-42BF-9772-4349AA4B5361}"/>
              </a:ext>
            </a:extLst>
          </p:cNvPr>
          <p:cNvPicPr>
            <a:picLocks noChangeAspect="1"/>
          </p:cNvPicPr>
          <p:nvPr/>
        </p:nvPicPr>
        <p:blipFill>
          <a:blip r:embed="rId3"/>
          <a:stretch>
            <a:fillRect/>
          </a:stretch>
        </p:blipFill>
        <p:spPr>
          <a:xfrm>
            <a:off x="0" y="1069145"/>
            <a:ext cx="4033294" cy="5718517"/>
          </a:xfrm>
          <a:prstGeom prst="rect">
            <a:avLst/>
          </a:prstGeom>
        </p:spPr>
      </p:pic>
      <p:sp>
        <p:nvSpPr>
          <p:cNvPr id="6" name="Metin kutusu 5">
            <a:extLst>
              <a:ext uri="{FF2B5EF4-FFF2-40B4-BE49-F238E27FC236}">
                <a16:creationId xmlns:a16="http://schemas.microsoft.com/office/drawing/2014/main" id="{D8E4ED4C-C94B-439B-83F7-68E34F8C8228}"/>
              </a:ext>
            </a:extLst>
          </p:cNvPr>
          <p:cNvSpPr txBox="1"/>
          <p:nvPr/>
        </p:nvSpPr>
        <p:spPr>
          <a:xfrm>
            <a:off x="4072597" y="566286"/>
            <a:ext cx="8119403" cy="4401205"/>
          </a:xfrm>
          <a:prstGeom prst="rect">
            <a:avLst/>
          </a:prstGeom>
          <a:noFill/>
        </p:spPr>
        <p:txBody>
          <a:bodyPr wrap="square">
            <a:spAutoFit/>
          </a:bodyPr>
          <a:lstStyle/>
          <a:p>
            <a:pPr algn="ctr" fontAlgn="base"/>
            <a:r>
              <a:rPr lang="tr-TR" sz="20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Alman İşçi Partisi Lideri Hitler, </a:t>
            </a:r>
            <a:r>
              <a:rPr lang="tr-TR" sz="2000" b="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hlinkClick r:id="rId4" tooltip="Almanya">
                  <a:extLst>
                    <a:ext uri="{A12FA001-AC4F-418D-AE19-62706E023703}">
                      <ahyp:hlinkClr xmlns:ahyp="http://schemas.microsoft.com/office/drawing/2018/hyperlinkcolor" val="tx"/>
                    </a:ext>
                  </a:extLst>
                </a:hlinkClick>
              </a:rPr>
              <a:t>Almanya</a:t>
            </a:r>
            <a:r>
              <a:rPr lang="tr-TR" sz="20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’da I. Dünya Savaşı sonrasında yaşanan Büyük </a:t>
            </a:r>
            <a:r>
              <a:rPr lang="tr-TR" sz="2000" b="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Buhran’dan</a:t>
            </a:r>
            <a:r>
              <a:rPr lang="tr-TR" sz="20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 güç kazandı. Propaganda ve karizmatik bir dille, alt ve orta tabakanın ekonomik istemlerine ümit veriyordu; bunun yanında da belli bir seviyede milliyetçilik, sosyalizm, antisemitizm, anti-komünizm ve anti-kapitalizm de sunuyordu. </a:t>
            </a:r>
          </a:p>
          <a:p>
            <a:pPr algn="ctr" fontAlgn="base"/>
            <a:r>
              <a:rPr lang="tr-TR" sz="20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Ekonominin tekrar kurulması, yeniden silahlandırılmış bir </a:t>
            </a:r>
            <a:r>
              <a:rPr lang="tr-TR" sz="2000" b="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hlinkClick r:id="rId5" tooltip="Ordu">
                  <a:extLst>
                    <a:ext uri="{A12FA001-AC4F-418D-AE19-62706E023703}">
                      <ahyp:hlinkClr xmlns:ahyp="http://schemas.microsoft.com/office/drawing/2018/hyperlinkcolor" val="tx"/>
                    </a:ext>
                  </a:extLst>
                </a:hlinkClick>
              </a:rPr>
              <a:t>ordu</a:t>
            </a:r>
            <a:r>
              <a:rPr lang="tr-TR" sz="20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 totaliter ve faşist bir rejimle; Hitler, Almanya içerisindeki düzeni yeniden tesis etti ve güçlü bir ülke yarattıktan sonra, saldırgan bir dış politika izleyerek Alman “yaşam </a:t>
            </a:r>
            <a:r>
              <a:rPr lang="tr-TR" sz="2000" b="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alanı”nı</a:t>
            </a:r>
            <a:r>
              <a:rPr lang="tr-TR" sz="20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tr-TR" sz="2000" b="0" i="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Lebensraum</a:t>
            </a:r>
            <a:r>
              <a:rPr lang="tr-TR" sz="20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 genişletmek amacıyla Polonya’ya saldırdı.</a:t>
            </a:r>
          </a:p>
          <a:p>
            <a:pPr algn="ctr" fontAlgn="base"/>
            <a:r>
              <a:rPr lang="tr-TR" sz="20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Hitler’in saldırgan dış politikası, Avrupa’da İkinci Dünya Savaşı'nın patlak vermesinin ana nedeni olarak kabul edilir. Onun Yahudi karşıtı politikaları ve ırkçı ideolojisi, aşağı ırk olarak gördüğü en az 5.5 milyon insanın ölümüne neden oldu.</a:t>
            </a:r>
          </a:p>
        </p:txBody>
      </p:sp>
      <p:sp>
        <p:nvSpPr>
          <p:cNvPr id="82" name="Metin kutusu 81">
            <a:extLst>
              <a:ext uri="{FF2B5EF4-FFF2-40B4-BE49-F238E27FC236}">
                <a16:creationId xmlns:a16="http://schemas.microsoft.com/office/drawing/2014/main" id="{2E3DD0E8-AAAF-4F60-8975-611484C1C127}"/>
              </a:ext>
            </a:extLst>
          </p:cNvPr>
          <p:cNvSpPr txBox="1"/>
          <p:nvPr/>
        </p:nvSpPr>
        <p:spPr>
          <a:xfrm>
            <a:off x="1350499" y="50969"/>
            <a:ext cx="10290517" cy="523220"/>
          </a:xfrm>
          <a:prstGeom prst="rect">
            <a:avLst/>
          </a:prstGeom>
          <a:noFill/>
        </p:spPr>
        <p:txBody>
          <a:bodyPr wrap="square">
            <a:spAutoFit/>
          </a:bodyPr>
          <a:lstStyle/>
          <a:p>
            <a:pPr algn="ctr" fontAlgn="base"/>
            <a:r>
              <a:rPr lang="tr-TR"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Adolf Hitler (20 Nisan 1889- 30 Nisan 1945)</a:t>
            </a:r>
          </a:p>
        </p:txBody>
      </p:sp>
      <p:sp>
        <p:nvSpPr>
          <p:cNvPr id="85" name="Metin kutusu 84">
            <a:extLst>
              <a:ext uri="{FF2B5EF4-FFF2-40B4-BE49-F238E27FC236}">
                <a16:creationId xmlns:a16="http://schemas.microsoft.com/office/drawing/2014/main" id="{15490399-8E37-41F7-94CB-BB0C9B5CFE15}"/>
              </a:ext>
            </a:extLst>
          </p:cNvPr>
          <p:cNvSpPr txBox="1"/>
          <p:nvPr/>
        </p:nvSpPr>
        <p:spPr>
          <a:xfrm>
            <a:off x="5268350" y="5718517"/>
            <a:ext cx="6372665" cy="954107"/>
          </a:xfrm>
          <a:prstGeom prst="rect">
            <a:avLst/>
          </a:prstGeom>
          <a:noFill/>
        </p:spPr>
        <p:txBody>
          <a:bodyPr wrap="square" rtlCol="0">
            <a:spAutoFit/>
          </a:bodyPr>
          <a:lstStyle/>
          <a:p>
            <a:pPr algn="ctr"/>
            <a:r>
              <a:rPr lang="tr-TR" sz="2800" dirty="0">
                <a:latin typeface="Tahoma" panose="020B0604030504040204" pitchFamily="34" charset="0"/>
                <a:ea typeface="Tahoma" panose="020B0604030504040204" pitchFamily="34" charset="0"/>
                <a:cs typeface="Tahoma" panose="020B0604030504040204" pitchFamily="34" charset="0"/>
              </a:rPr>
              <a:t>HİTLER  HANGİ LİDERLİK TÜRÜNE UYGUNDUR?</a:t>
            </a:r>
          </a:p>
        </p:txBody>
      </p:sp>
    </p:spTree>
    <p:extLst>
      <p:ext uri="{BB962C8B-B14F-4D97-AF65-F5344CB8AC3E}">
        <p14:creationId xmlns:p14="http://schemas.microsoft.com/office/powerpoint/2010/main" val="20853233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6" name="Resim 5">
            <a:extLst>
              <a:ext uri="{FF2B5EF4-FFF2-40B4-BE49-F238E27FC236}">
                <a16:creationId xmlns:a16="http://schemas.microsoft.com/office/drawing/2014/main" id="{7E970236-B780-4CA4-8690-739FCEAB9CE6}"/>
              </a:ext>
            </a:extLst>
          </p:cNvPr>
          <p:cNvPicPr>
            <a:picLocks noChangeAspect="1"/>
          </p:cNvPicPr>
          <p:nvPr/>
        </p:nvPicPr>
        <p:blipFill>
          <a:blip r:embed="rId3"/>
          <a:stretch>
            <a:fillRect/>
          </a:stretch>
        </p:blipFill>
        <p:spPr>
          <a:xfrm>
            <a:off x="1" y="1997612"/>
            <a:ext cx="3488788" cy="4797083"/>
          </a:xfrm>
          <a:prstGeom prst="rect">
            <a:avLst/>
          </a:prstGeom>
        </p:spPr>
      </p:pic>
      <p:sp>
        <p:nvSpPr>
          <p:cNvPr id="8" name="Metin kutusu 7">
            <a:extLst>
              <a:ext uri="{FF2B5EF4-FFF2-40B4-BE49-F238E27FC236}">
                <a16:creationId xmlns:a16="http://schemas.microsoft.com/office/drawing/2014/main" id="{F085CE53-D56D-4097-B380-71FCEF2B937B}"/>
              </a:ext>
            </a:extLst>
          </p:cNvPr>
          <p:cNvSpPr txBox="1"/>
          <p:nvPr/>
        </p:nvSpPr>
        <p:spPr>
          <a:xfrm>
            <a:off x="3666980" y="1082980"/>
            <a:ext cx="8525020" cy="4448975"/>
          </a:xfrm>
          <a:prstGeom prst="rect">
            <a:avLst/>
          </a:prstGeom>
          <a:noFill/>
        </p:spPr>
        <p:txBody>
          <a:bodyPr wrap="square">
            <a:spAutoFit/>
          </a:bodyPr>
          <a:lstStyle/>
          <a:p>
            <a:pPr algn="ctr" fontAlgn="base">
              <a:lnSpc>
                <a:spcPct val="150000"/>
              </a:lnSpc>
            </a:pPr>
            <a:r>
              <a:rPr lang="tr-TR" sz="2400" b="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Ghandi</a:t>
            </a:r>
            <a:r>
              <a:rPr lang="tr-TR" sz="2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 ilk olarak Güney Afrika'da Hint topluluğunun vatandaşlık hakları için barışçı başkaldırı uyguladı. Afrika'dan Hindistan'a döndükten sonra yoksul çiftçi ve emekçileri baskıcı vergilendirme politikasına ve yaygın ayrımcılığa karşı protesto etmeleri için örgütledi.</a:t>
            </a:r>
          </a:p>
          <a:p>
            <a:pPr algn="ctr" fontAlgn="base">
              <a:lnSpc>
                <a:spcPct val="150000"/>
              </a:lnSpc>
            </a:pPr>
            <a:r>
              <a:rPr lang="tr-TR" sz="2400" b="0" dirty="0">
                <a:effectLst/>
                <a:latin typeface="Tahoma" panose="020B0604030504040204" pitchFamily="34" charset="0"/>
                <a:ea typeface="Tahoma" panose="020B0604030504040204" pitchFamily="34" charset="0"/>
                <a:cs typeface="Tahoma" panose="020B0604030504040204" pitchFamily="34" charset="0"/>
              </a:rPr>
              <a:t>Önceleri vejetaryen iken sonraları yalnızca </a:t>
            </a:r>
            <a:r>
              <a:rPr lang="tr-TR" sz="2400" b="0" u="none" strike="noStrike" dirty="0">
                <a:effectLst/>
                <a:latin typeface="Tahoma" panose="020B0604030504040204" pitchFamily="34" charset="0"/>
                <a:ea typeface="Tahoma" panose="020B0604030504040204" pitchFamily="34" charset="0"/>
                <a:cs typeface="Tahoma" panose="020B0604030504040204" pitchFamily="34" charset="0"/>
                <a:hlinkClick r:id="rId4" tooltip="meyve">
                  <a:extLst>
                    <a:ext uri="{A12FA001-AC4F-418D-AE19-62706E023703}">
                      <ahyp:hlinkClr xmlns:ahyp="http://schemas.microsoft.com/office/drawing/2018/hyperlinkcolor" val="tx"/>
                    </a:ext>
                  </a:extLst>
                </a:hlinkClick>
              </a:rPr>
              <a:t>meyve</a:t>
            </a:r>
            <a:r>
              <a:rPr lang="tr-TR" sz="2400" b="0" dirty="0">
                <a:effectLst/>
                <a:latin typeface="Tahoma" panose="020B0604030504040204" pitchFamily="34" charset="0"/>
                <a:ea typeface="Tahoma" panose="020B0604030504040204" pitchFamily="34" charset="0"/>
                <a:cs typeface="Tahoma" panose="020B0604030504040204" pitchFamily="34" charset="0"/>
              </a:rPr>
              <a:t> ile beslenmeye başladı. Hem kişisel arınma hem de protesto amacıyla bazen bir ayı aşan oruçlar tuttu.</a:t>
            </a:r>
          </a:p>
        </p:txBody>
      </p:sp>
      <p:sp>
        <p:nvSpPr>
          <p:cNvPr id="10" name="Metin kutusu 9">
            <a:extLst>
              <a:ext uri="{FF2B5EF4-FFF2-40B4-BE49-F238E27FC236}">
                <a16:creationId xmlns:a16="http://schemas.microsoft.com/office/drawing/2014/main" id="{E827456E-638C-4C8E-9BF2-E48DCF7A74BD}"/>
              </a:ext>
            </a:extLst>
          </p:cNvPr>
          <p:cNvSpPr txBox="1"/>
          <p:nvPr/>
        </p:nvSpPr>
        <p:spPr>
          <a:xfrm>
            <a:off x="1547445" y="98473"/>
            <a:ext cx="9988061" cy="954107"/>
          </a:xfrm>
          <a:prstGeom prst="rect">
            <a:avLst/>
          </a:prstGeom>
          <a:noFill/>
        </p:spPr>
        <p:txBody>
          <a:bodyPr wrap="square">
            <a:spAutoFit/>
          </a:bodyPr>
          <a:lstStyle/>
          <a:p>
            <a:pPr algn="ctr" fontAlgn="base"/>
            <a:r>
              <a:rPr lang="tr-TR" sz="28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Mahatma</a:t>
            </a:r>
            <a:r>
              <a:rPr lang="tr-TR"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tr-TR" sz="28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Ghandi</a:t>
            </a:r>
            <a:r>
              <a:rPr lang="tr-TR"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p>
          <a:p>
            <a:pPr algn="ctr" fontAlgn="base"/>
            <a:r>
              <a:rPr lang="tr-TR"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(2 Ekim 1869 – 30 Ocak 1948)</a:t>
            </a:r>
          </a:p>
        </p:txBody>
      </p:sp>
      <p:sp>
        <p:nvSpPr>
          <p:cNvPr id="11" name="Metin kutusu 10">
            <a:extLst>
              <a:ext uri="{FF2B5EF4-FFF2-40B4-BE49-F238E27FC236}">
                <a16:creationId xmlns:a16="http://schemas.microsoft.com/office/drawing/2014/main" id="{DDF134B9-0849-430C-B0AB-551C1AF214A9}"/>
              </a:ext>
            </a:extLst>
          </p:cNvPr>
          <p:cNvSpPr txBox="1"/>
          <p:nvPr/>
        </p:nvSpPr>
        <p:spPr>
          <a:xfrm>
            <a:off x="4754880" y="5648179"/>
            <a:ext cx="6372665" cy="954107"/>
          </a:xfrm>
          <a:prstGeom prst="rect">
            <a:avLst/>
          </a:prstGeom>
          <a:noFill/>
        </p:spPr>
        <p:txBody>
          <a:bodyPr wrap="square" rtlCol="0">
            <a:spAutoFit/>
          </a:bodyPr>
          <a:lstStyle/>
          <a:p>
            <a:pPr algn="ctr"/>
            <a:r>
              <a:rPr lang="tr-TR" sz="2800" dirty="0">
                <a:latin typeface="Tahoma" panose="020B0604030504040204" pitchFamily="34" charset="0"/>
                <a:ea typeface="Tahoma" panose="020B0604030504040204" pitchFamily="34" charset="0"/>
                <a:cs typeface="Tahoma" panose="020B0604030504040204" pitchFamily="34" charset="0"/>
              </a:rPr>
              <a:t>GHANDI  HANGİ LİDERLİK TÜRÜNE UYGUNDUR?</a:t>
            </a:r>
          </a:p>
        </p:txBody>
      </p:sp>
    </p:spTree>
    <p:extLst>
      <p:ext uri="{BB962C8B-B14F-4D97-AF65-F5344CB8AC3E}">
        <p14:creationId xmlns:p14="http://schemas.microsoft.com/office/powerpoint/2010/main" val="29980396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B69A104C-A410-4F63-BEAA-AC8E20E9D8E2}"/>
              </a:ext>
            </a:extLst>
          </p:cNvPr>
          <p:cNvPicPr>
            <a:picLocks noChangeAspect="1"/>
          </p:cNvPicPr>
          <p:nvPr/>
        </p:nvPicPr>
        <p:blipFill>
          <a:blip r:embed="rId3"/>
          <a:stretch>
            <a:fillRect/>
          </a:stretch>
        </p:blipFill>
        <p:spPr>
          <a:xfrm>
            <a:off x="1" y="2820572"/>
            <a:ext cx="4436186" cy="4037428"/>
          </a:xfrm>
          <a:prstGeom prst="rect">
            <a:avLst/>
          </a:prstGeom>
        </p:spPr>
      </p:pic>
      <p:sp>
        <p:nvSpPr>
          <p:cNvPr id="6" name="Metin kutusu 5">
            <a:extLst>
              <a:ext uri="{FF2B5EF4-FFF2-40B4-BE49-F238E27FC236}">
                <a16:creationId xmlns:a16="http://schemas.microsoft.com/office/drawing/2014/main" id="{99F92475-1002-497D-BAF2-AAEBC5BB1D0C}"/>
              </a:ext>
            </a:extLst>
          </p:cNvPr>
          <p:cNvSpPr txBox="1"/>
          <p:nvPr/>
        </p:nvSpPr>
        <p:spPr>
          <a:xfrm>
            <a:off x="4192172" y="914400"/>
            <a:ext cx="7999828" cy="4572727"/>
          </a:xfrm>
          <a:prstGeom prst="rect">
            <a:avLst/>
          </a:prstGeom>
          <a:noFill/>
        </p:spPr>
        <p:txBody>
          <a:bodyPr wrap="square">
            <a:spAutoFit/>
          </a:bodyPr>
          <a:lstStyle/>
          <a:p>
            <a:pPr algn="ctr" fontAlgn="base">
              <a:lnSpc>
                <a:spcPct val="150000"/>
              </a:lnSpc>
            </a:pPr>
            <a:r>
              <a:rPr lang="tr-TR" sz="1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Kübalı Marksist-Leninist devrimci ve Küba Devrimi'nin önderi. </a:t>
            </a:r>
          </a:p>
          <a:p>
            <a:pPr algn="ctr" fontAlgn="base">
              <a:lnSpc>
                <a:spcPct val="150000"/>
              </a:lnSpc>
            </a:pPr>
            <a:r>
              <a:rPr lang="tr-TR" sz="1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1953 başlarında Batista diktatörlüğünü yıkmak amacıyla küçük bir grup oluşturan Castro, 26 Temmuz'da Santiago'daki </a:t>
            </a:r>
            <a:r>
              <a:rPr lang="tr-TR" sz="1400" b="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Moncada</a:t>
            </a:r>
            <a:r>
              <a:rPr lang="tr-TR" sz="1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 Kışlası'na 165 arkadaşıyla birlikte bir baskın düzenledi; ama başarısızlığa uğrayarak tutuklandı.</a:t>
            </a:r>
          </a:p>
          <a:p>
            <a:pPr algn="ctr" fontAlgn="base">
              <a:lnSpc>
                <a:spcPct val="150000"/>
              </a:lnSpc>
            </a:pPr>
            <a:r>
              <a:rPr lang="tr-TR" sz="1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1955'te Küba'dan ayrılarak Amerika'ya geçti ve 26 Temmuz Hareketi adlı yeni bir örgüt kurdu. </a:t>
            </a:r>
            <a:r>
              <a:rPr lang="tr-TR" sz="1400" b="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hlinkClick r:id="rId4" tooltip="İspanya">
                  <a:extLst>
                    <a:ext uri="{A12FA001-AC4F-418D-AE19-62706E023703}">
                      <ahyp:hlinkClr xmlns:ahyp="http://schemas.microsoft.com/office/drawing/2018/hyperlinkcolor" val="tx"/>
                    </a:ext>
                  </a:extLst>
                </a:hlinkClick>
              </a:rPr>
              <a:t>İspanya</a:t>
            </a:r>
            <a:r>
              <a:rPr lang="tr-TR" sz="1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 İç Savaşı'na katılmış olan Kübalı </a:t>
            </a:r>
            <a:r>
              <a:rPr lang="tr-TR" sz="1400" b="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Alberto</a:t>
            </a:r>
            <a:r>
              <a:rPr lang="tr-TR" sz="1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tr-TR" sz="1400" b="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Bayo'nun</a:t>
            </a:r>
            <a:r>
              <a:rPr lang="tr-TR" sz="1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 yönetiminde gerilla savaşı eğitimi gören örgüt üyeleri 2 Aralık 1956'da </a:t>
            </a:r>
            <a:r>
              <a:rPr lang="tr-TR" sz="1400" b="0" i="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Granma</a:t>
            </a:r>
            <a:r>
              <a:rPr lang="tr-TR" sz="1400" b="0" i="1"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tr-TR" sz="1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yatıyla Küba'ya dönerek </a:t>
            </a:r>
            <a:r>
              <a:rPr lang="tr-TR" sz="1400" b="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Oriente'de</a:t>
            </a:r>
            <a:r>
              <a:rPr lang="tr-TR" sz="1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 karaya çıktı. </a:t>
            </a:r>
          </a:p>
          <a:p>
            <a:pPr algn="ctr" fontAlgn="base">
              <a:lnSpc>
                <a:spcPct val="150000"/>
              </a:lnSpc>
            </a:pPr>
            <a:r>
              <a:rPr lang="tr-TR" sz="1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Burada hükumet kuvvetleriyle girişilen çatışmalarda arkadaşlarının çoğunu yitiren Castro, aralarında kardeşi </a:t>
            </a:r>
            <a:r>
              <a:rPr lang="tr-TR" sz="1400" b="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Raul</a:t>
            </a:r>
            <a:r>
              <a:rPr lang="tr-TR" sz="1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 Castro ve </a:t>
            </a:r>
            <a:r>
              <a:rPr lang="tr-TR" sz="1400" b="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Ernesto</a:t>
            </a:r>
            <a:r>
              <a:rPr lang="tr-TR" sz="1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 Che </a:t>
            </a:r>
            <a:r>
              <a:rPr lang="tr-TR" sz="1400" b="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Guevara'nın</a:t>
            </a:r>
            <a:r>
              <a:rPr lang="tr-TR" sz="1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 da bulunduğu 12 arkadaşıyla birlikte </a:t>
            </a:r>
            <a:r>
              <a:rPr lang="tr-TR" sz="1400" b="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Oriente'nin</a:t>
            </a:r>
            <a:r>
              <a:rPr lang="tr-TR" sz="1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 güneybatısındaki </a:t>
            </a:r>
            <a:r>
              <a:rPr lang="tr-TR" sz="1400" b="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Maestra</a:t>
            </a:r>
            <a:r>
              <a:rPr lang="tr-TR" sz="1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 Dağlarına çekildi. Bu dağlarda iki yıl boyunca Batista'nın kuvvetlerine karşı bir gerilla savaşı yürüttü. </a:t>
            </a:r>
          </a:p>
          <a:p>
            <a:pPr algn="ctr" fontAlgn="base">
              <a:lnSpc>
                <a:spcPct val="150000"/>
              </a:lnSpc>
            </a:pPr>
            <a:r>
              <a:rPr lang="tr-TR" sz="1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Giderek siyasi desteğini yitiren ve bir </a:t>
            </a:r>
            <a:r>
              <a:rPr lang="tr-TR" sz="1400" b="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hlinkClick r:id="rId5" tooltip="dizi">
                  <a:extLst>
                    <a:ext uri="{A12FA001-AC4F-418D-AE19-62706E023703}">
                      <ahyp:hlinkClr xmlns:ahyp="http://schemas.microsoft.com/office/drawing/2018/hyperlinkcolor" val="tx"/>
                    </a:ext>
                  </a:extLst>
                </a:hlinkClick>
              </a:rPr>
              <a:t>dizi</a:t>
            </a:r>
            <a:r>
              <a:rPr lang="tr-TR" sz="1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 askeri yenilgiye uğrayan Batista, 31 Aralık 1958'de D</a:t>
            </a:r>
            <a:r>
              <a:rPr lang="tr-TR" sz="1400" b="0" dirty="0">
                <a:effectLst/>
                <a:latin typeface="Tahoma" panose="020B0604030504040204" pitchFamily="34" charset="0"/>
                <a:ea typeface="Tahoma" panose="020B0604030504040204" pitchFamily="34" charset="0"/>
                <a:cs typeface="Tahoma" panose="020B0604030504040204" pitchFamily="34" charset="0"/>
              </a:rPr>
              <a:t>ominik Cumhuriyeti'ne kaçtı. Castro 1959'un ilk günlerinde Havana'ya girdi. Hukukçu Doktor Manuel </a:t>
            </a:r>
            <a:r>
              <a:rPr lang="tr-TR" sz="1400" b="0" dirty="0" err="1">
                <a:effectLst/>
                <a:latin typeface="Tahoma" panose="020B0604030504040204" pitchFamily="34" charset="0"/>
                <a:ea typeface="Tahoma" panose="020B0604030504040204" pitchFamily="34" charset="0"/>
                <a:cs typeface="Tahoma" panose="020B0604030504040204" pitchFamily="34" charset="0"/>
              </a:rPr>
              <a:t>Urrutia</a:t>
            </a:r>
            <a:r>
              <a:rPr lang="tr-TR" sz="1400" b="0" dirty="0">
                <a:effectLst/>
                <a:latin typeface="Tahoma" panose="020B0604030504040204" pitchFamily="34" charset="0"/>
                <a:ea typeface="Tahoma" panose="020B0604030504040204" pitchFamily="34" charset="0"/>
                <a:cs typeface="Tahoma" panose="020B0604030504040204" pitchFamily="34" charset="0"/>
              </a:rPr>
              <a:t> </a:t>
            </a:r>
            <a:r>
              <a:rPr lang="tr-TR" sz="1400" b="0" dirty="0" err="1">
                <a:effectLst/>
                <a:latin typeface="Tahoma" panose="020B0604030504040204" pitchFamily="34" charset="0"/>
                <a:ea typeface="Tahoma" panose="020B0604030504040204" pitchFamily="34" charset="0"/>
                <a:cs typeface="Tahoma" panose="020B0604030504040204" pitchFamily="34" charset="0"/>
              </a:rPr>
              <a:t>Leo</a:t>
            </a:r>
            <a:r>
              <a:rPr lang="tr-TR" sz="1400" b="0" dirty="0">
                <a:effectLst/>
                <a:latin typeface="Tahoma" panose="020B0604030504040204" pitchFamily="34" charset="0"/>
                <a:ea typeface="Tahoma" panose="020B0604030504040204" pitchFamily="34" charset="0"/>
                <a:cs typeface="Tahoma" panose="020B0604030504040204" pitchFamily="34" charset="0"/>
              </a:rPr>
              <a:t> devlet başkanlığına, Castro da başbakanlığa getirildi</a:t>
            </a:r>
            <a:r>
              <a:rPr lang="tr-TR" sz="1400" b="0" dirty="0">
                <a:solidFill>
                  <a:schemeClr val="bg1"/>
                </a:solidFill>
                <a:effectLst/>
                <a:latin typeface="Tahoma" panose="020B0604030504040204" pitchFamily="34" charset="0"/>
                <a:ea typeface="Tahoma" panose="020B0604030504040204" pitchFamily="34" charset="0"/>
                <a:cs typeface="Tahoma" panose="020B0604030504040204" pitchFamily="34" charset="0"/>
              </a:rPr>
              <a:t>.</a:t>
            </a:r>
          </a:p>
        </p:txBody>
      </p:sp>
      <p:sp>
        <p:nvSpPr>
          <p:cNvPr id="8" name="Metin kutusu 7">
            <a:extLst>
              <a:ext uri="{FF2B5EF4-FFF2-40B4-BE49-F238E27FC236}">
                <a16:creationId xmlns:a16="http://schemas.microsoft.com/office/drawing/2014/main" id="{99674C5D-9BF1-4B6A-9467-A40D9710670B}"/>
              </a:ext>
            </a:extLst>
          </p:cNvPr>
          <p:cNvSpPr txBox="1"/>
          <p:nvPr/>
        </p:nvSpPr>
        <p:spPr>
          <a:xfrm>
            <a:off x="2743200" y="0"/>
            <a:ext cx="8117058" cy="954107"/>
          </a:xfrm>
          <a:prstGeom prst="rect">
            <a:avLst/>
          </a:prstGeom>
          <a:noFill/>
        </p:spPr>
        <p:txBody>
          <a:bodyPr wrap="square">
            <a:spAutoFit/>
          </a:bodyPr>
          <a:lstStyle/>
          <a:p>
            <a:pPr algn="ctr" fontAlgn="base"/>
            <a:r>
              <a:rPr lang="tr-TR"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Fidel Castro </a:t>
            </a:r>
          </a:p>
          <a:p>
            <a:pPr algn="ctr" fontAlgn="base"/>
            <a:r>
              <a:rPr lang="tr-TR"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(13 Ağustos 1926 - 25 Kasım 2016)</a:t>
            </a:r>
          </a:p>
        </p:txBody>
      </p:sp>
      <p:sp>
        <p:nvSpPr>
          <p:cNvPr id="9" name="Metin kutusu 8">
            <a:extLst>
              <a:ext uri="{FF2B5EF4-FFF2-40B4-BE49-F238E27FC236}">
                <a16:creationId xmlns:a16="http://schemas.microsoft.com/office/drawing/2014/main" id="{02EE2ABD-B8D1-44C9-A4B2-B7C437C97556}"/>
              </a:ext>
            </a:extLst>
          </p:cNvPr>
          <p:cNvSpPr txBox="1"/>
          <p:nvPr/>
        </p:nvSpPr>
        <p:spPr>
          <a:xfrm>
            <a:off x="5289452" y="5620043"/>
            <a:ext cx="6372665" cy="954107"/>
          </a:xfrm>
          <a:prstGeom prst="rect">
            <a:avLst/>
          </a:prstGeom>
          <a:noFill/>
        </p:spPr>
        <p:txBody>
          <a:bodyPr wrap="square" rtlCol="0">
            <a:spAutoFit/>
          </a:bodyPr>
          <a:lstStyle/>
          <a:p>
            <a:pPr algn="ctr"/>
            <a:r>
              <a:rPr lang="tr-TR" sz="2800" dirty="0">
                <a:latin typeface="Tahoma" panose="020B0604030504040204" pitchFamily="34" charset="0"/>
                <a:ea typeface="Tahoma" panose="020B0604030504040204" pitchFamily="34" charset="0"/>
                <a:cs typeface="Tahoma" panose="020B0604030504040204" pitchFamily="34" charset="0"/>
              </a:rPr>
              <a:t>CASTRO   HANGİ LİDERLİK TÜRÜNE UYGUNDUR?</a:t>
            </a:r>
          </a:p>
        </p:txBody>
      </p:sp>
    </p:spTree>
    <p:extLst>
      <p:ext uri="{BB962C8B-B14F-4D97-AF65-F5344CB8AC3E}">
        <p14:creationId xmlns:p14="http://schemas.microsoft.com/office/powerpoint/2010/main" val="30446156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4" name="Resim 3">
            <a:extLst>
              <a:ext uri="{FF2B5EF4-FFF2-40B4-BE49-F238E27FC236}">
                <a16:creationId xmlns:a16="http://schemas.microsoft.com/office/drawing/2014/main" id="{299AB77B-43F2-4CF4-AF7C-800ABEADDD5D}"/>
              </a:ext>
            </a:extLst>
          </p:cNvPr>
          <p:cNvPicPr>
            <a:picLocks noChangeAspect="1"/>
          </p:cNvPicPr>
          <p:nvPr/>
        </p:nvPicPr>
        <p:blipFill>
          <a:blip r:embed="rId3"/>
          <a:stretch>
            <a:fillRect/>
          </a:stretch>
        </p:blipFill>
        <p:spPr>
          <a:xfrm>
            <a:off x="0" y="2581275"/>
            <a:ext cx="6000750" cy="4276725"/>
          </a:xfrm>
          <a:prstGeom prst="rect">
            <a:avLst/>
          </a:prstGeom>
        </p:spPr>
      </p:pic>
      <p:sp>
        <p:nvSpPr>
          <p:cNvPr id="7" name="Metin kutusu 6">
            <a:extLst>
              <a:ext uri="{FF2B5EF4-FFF2-40B4-BE49-F238E27FC236}">
                <a16:creationId xmlns:a16="http://schemas.microsoft.com/office/drawing/2014/main" id="{5B0D87DB-A9A1-47DC-9F05-3B10509EF3AB}"/>
              </a:ext>
            </a:extLst>
          </p:cNvPr>
          <p:cNvSpPr txBox="1"/>
          <p:nvPr/>
        </p:nvSpPr>
        <p:spPr>
          <a:xfrm>
            <a:off x="5869745" y="887494"/>
            <a:ext cx="6098344" cy="3882473"/>
          </a:xfrm>
          <a:prstGeom prst="rect">
            <a:avLst/>
          </a:prstGeom>
          <a:noFill/>
        </p:spPr>
        <p:txBody>
          <a:bodyPr wrap="square">
            <a:spAutoFit/>
          </a:bodyPr>
          <a:lstStyle/>
          <a:p>
            <a:pPr algn="ctr">
              <a:lnSpc>
                <a:spcPct val="150000"/>
              </a:lnSpc>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Sovyet </a:t>
            </a:r>
            <a:r>
              <a:rPr lang="tr-TR" sz="2800" b="0"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hlinkClick r:id="rId4" tooltip="Rusya">
                  <a:extLst>
                    <a:ext uri="{A12FA001-AC4F-418D-AE19-62706E023703}">
                      <ahyp:hlinkClr xmlns:ahyp="http://schemas.microsoft.com/office/drawing/2018/hyperlinkcolor" val="tx"/>
                    </a:ext>
                  </a:extLst>
                </a:hlinkClick>
              </a:rPr>
              <a:t>Rusya</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liderlerinden Josef Stalin, kendisine muhalefet yapan insanları ayrım yapmaksızın sert bir biçimde susturması ve ideolojisini kesin bir biçimde uygulamasıyla ön plana çıkmıştır.</a:t>
            </a: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Metin kutusu 8">
            <a:extLst>
              <a:ext uri="{FF2B5EF4-FFF2-40B4-BE49-F238E27FC236}">
                <a16:creationId xmlns:a16="http://schemas.microsoft.com/office/drawing/2014/main" id="{70960FF8-1E4C-41EC-AA92-93522C744F0E}"/>
              </a:ext>
            </a:extLst>
          </p:cNvPr>
          <p:cNvSpPr txBox="1"/>
          <p:nvPr/>
        </p:nvSpPr>
        <p:spPr>
          <a:xfrm>
            <a:off x="2384474" y="311220"/>
            <a:ext cx="7290580" cy="523220"/>
          </a:xfrm>
          <a:prstGeom prst="rect">
            <a:avLst/>
          </a:prstGeom>
          <a:noFill/>
        </p:spPr>
        <p:txBody>
          <a:bodyPr wrap="square">
            <a:spAutoFit/>
          </a:bodyPr>
          <a:lstStyle/>
          <a:p>
            <a:pPr algn="ctr" fontAlgn="base"/>
            <a:r>
              <a:rPr lang="tr-TR"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Josef Stalin (1878-1953)</a:t>
            </a:r>
          </a:p>
        </p:txBody>
      </p:sp>
      <p:sp>
        <p:nvSpPr>
          <p:cNvPr id="6" name="Metin kutusu 5">
            <a:extLst>
              <a:ext uri="{FF2B5EF4-FFF2-40B4-BE49-F238E27FC236}">
                <a16:creationId xmlns:a16="http://schemas.microsoft.com/office/drawing/2014/main" id="{DF5021EB-1A06-4CF1-8CAE-ADD74B1304A5}"/>
              </a:ext>
            </a:extLst>
          </p:cNvPr>
          <p:cNvSpPr txBox="1"/>
          <p:nvPr/>
        </p:nvSpPr>
        <p:spPr>
          <a:xfrm>
            <a:off x="6042074" y="5486400"/>
            <a:ext cx="5950634" cy="954107"/>
          </a:xfrm>
          <a:prstGeom prst="rect">
            <a:avLst/>
          </a:prstGeom>
          <a:noFill/>
        </p:spPr>
        <p:txBody>
          <a:bodyPr wrap="square" rtlCol="0">
            <a:spAutoFit/>
          </a:bodyPr>
          <a:lstStyle/>
          <a:p>
            <a:pPr algn="ctr"/>
            <a:r>
              <a:rPr lang="tr-TR" sz="2800" dirty="0">
                <a:latin typeface="Tahoma" panose="020B0604030504040204" pitchFamily="34" charset="0"/>
                <a:ea typeface="Tahoma" panose="020B0604030504040204" pitchFamily="34" charset="0"/>
                <a:cs typeface="Tahoma" panose="020B0604030504040204" pitchFamily="34" charset="0"/>
              </a:rPr>
              <a:t>STALIN  HANGİ LİDERLİK TÜRÜNE UYGUNDUR?</a:t>
            </a:r>
          </a:p>
        </p:txBody>
      </p:sp>
    </p:spTree>
    <p:extLst>
      <p:ext uri="{BB962C8B-B14F-4D97-AF65-F5344CB8AC3E}">
        <p14:creationId xmlns:p14="http://schemas.microsoft.com/office/powerpoint/2010/main" val="17714149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25875707-3DF0-487B-A784-45EFBE628DF6}"/>
              </a:ext>
            </a:extLst>
          </p:cNvPr>
          <p:cNvPicPr>
            <a:picLocks noChangeAspect="1"/>
          </p:cNvPicPr>
          <p:nvPr/>
        </p:nvPicPr>
        <p:blipFill>
          <a:blip r:embed="rId3"/>
          <a:stretch>
            <a:fillRect/>
          </a:stretch>
        </p:blipFill>
        <p:spPr>
          <a:xfrm>
            <a:off x="0" y="3095625"/>
            <a:ext cx="5981700" cy="3762375"/>
          </a:xfrm>
          <a:prstGeom prst="rect">
            <a:avLst/>
          </a:prstGeom>
        </p:spPr>
      </p:pic>
      <p:sp>
        <p:nvSpPr>
          <p:cNvPr id="6" name="Metin kutusu 5">
            <a:extLst>
              <a:ext uri="{FF2B5EF4-FFF2-40B4-BE49-F238E27FC236}">
                <a16:creationId xmlns:a16="http://schemas.microsoft.com/office/drawing/2014/main" id="{72F361A4-6935-43FF-8803-7A3C54083681}"/>
              </a:ext>
            </a:extLst>
          </p:cNvPr>
          <p:cNvSpPr txBox="1"/>
          <p:nvPr/>
        </p:nvSpPr>
        <p:spPr>
          <a:xfrm>
            <a:off x="5975252" y="1054128"/>
            <a:ext cx="6098344" cy="3236142"/>
          </a:xfrm>
          <a:prstGeom prst="rect">
            <a:avLst/>
          </a:prstGeom>
          <a:noFill/>
        </p:spPr>
        <p:txBody>
          <a:bodyPr wrap="square">
            <a:spAutoFit/>
          </a:bodyPr>
          <a:lstStyle/>
          <a:p>
            <a:pPr algn="ctr">
              <a:lnSpc>
                <a:spcPct val="150000"/>
              </a:lnSpc>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Lincoln, Amerikan İç Savaşında gösterdiği başarı ile askeri bir lider, köleliğe karşı sürdürdüğü mücadele sonucu olarak da ıslahatçı bir başkan olarak bilinir.</a:t>
            </a: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FDB0EED8-43ED-4986-9B38-F2BB0E2968B8}"/>
              </a:ext>
            </a:extLst>
          </p:cNvPr>
          <p:cNvSpPr txBox="1"/>
          <p:nvPr/>
        </p:nvSpPr>
        <p:spPr>
          <a:xfrm>
            <a:off x="2968283" y="325288"/>
            <a:ext cx="6520375" cy="523220"/>
          </a:xfrm>
          <a:prstGeom prst="rect">
            <a:avLst/>
          </a:prstGeom>
          <a:noFill/>
        </p:spPr>
        <p:txBody>
          <a:bodyPr wrap="square">
            <a:spAutoFit/>
          </a:bodyPr>
          <a:lstStyle/>
          <a:p>
            <a:pPr algn="ctr" fontAlgn="base"/>
            <a:r>
              <a:rPr lang="tr-TR"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Abraham Lincoln </a:t>
            </a:r>
          </a:p>
        </p:txBody>
      </p:sp>
      <p:sp>
        <p:nvSpPr>
          <p:cNvPr id="7" name="Metin kutusu 6">
            <a:extLst>
              <a:ext uri="{FF2B5EF4-FFF2-40B4-BE49-F238E27FC236}">
                <a16:creationId xmlns:a16="http://schemas.microsoft.com/office/drawing/2014/main" id="{68333B42-1A45-43A7-A71E-3ED595DCECF7}"/>
              </a:ext>
            </a:extLst>
          </p:cNvPr>
          <p:cNvSpPr txBox="1"/>
          <p:nvPr/>
        </p:nvSpPr>
        <p:spPr>
          <a:xfrm>
            <a:off x="5819335" y="5486400"/>
            <a:ext cx="6372665" cy="954107"/>
          </a:xfrm>
          <a:prstGeom prst="rect">
            <a:avLst/>
          </a:prstGeom>
          <a:noFill/>
        </p:spPr>
        <p:txBody>
          <a:bodyPr wrap="square" rtlCol="0">
            <a:spAutoFit/>
          </a:bodyPr>
          <a:lstStyle/>
          <a:p>
            <a:pPr algn="ctr"/>
            <a:r>
              <a:rPr lang="tr-TR" sz="2800" dirty="0">
                <a:latin typeface="Tahoma" panose="020B0604030504040204" pitchFamily="34" charset="0"/>
                <a:ea typeface="Tahoma" panose="020B0604030504040204" pitchFamily="34" charset="0"/>
                <a:cs typeface="Tahoma" panose="020B0604030504040204" pitchFamily="34" charset="0"/>
              </a:rPr>
              <a:t>LINCOLN  HANGİ LİDERLİK TÜRÜNE UYGUNDUR?</a:t>
            </a:r>
          </a:p>
        </p:txBody>
      </p:sp>
    </p:spTree>
    <p:extLst>
      <p:ext uri="{BB962C8B-B14F-4D97-AF65-F5344CB8AC3E}">
        <p14:creationId xmlns:p14="http://schemas.microsoft.com/office/powerpoint/2010/main" val="17831340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D9428E57-FE11-4998-853F-5331E80EA342}"/>
              </a:ext>
            </a:extLst>
          </p:cNvPr>
          <p:cNvPicPr>
            <a:picLocks noChangeAspect="1"/>
          </p:cNvPicPr>
          <p:nvPr/>
        </p:nvPicPr>
        <p:blipFill>
          <a:blip r:embed="rId3"/>
          <a:stretch>
            <a:fillRect/>
          </a:stretch>
        </p:blipFill>
        <p:spPr>
          <a:xfrm>
            <a:off x="0" y="1279035"/>
            <a:ext cx="4155414" cy="5578965"/>
          </a:xfrm>
          <a:prstGeom prst="rect">
            <a:avLst/>
          </a:prstGeom>
        </p:spPr>
      </p:pic>
      <p:sp>
        <p:nvSpPr>
          <p:cNvPr id="6" name="Metin kutusu 5">
            <a:extLst>
              <a:ext uri="{FF2B5EF4-FFF2-40B4-BE49-F238E27FC236}">
                <a16:creationId xmlns:a16="http://schemas.microsoft.com/office/drawing/2014/main" id="{CDE4ABEC-0EF7-4162-93FC-3834E83076D9}"/>
              </a:ext>
            </a:extLst>
          </p:cNvPr>
          <p:cNvSpPr txBox="1"/>
          <p:nvPr/>
        </p:nvSpPr>
        <p:spPr>
          <a:xfrm>
            <a:off x="4424290" y="1109898"/>
            <a:ext cx="7659859" cy="3611758"/>
          </a:xfrm>
          <a:prstGeom prst="rect">
            <a:avLst/>
          </a:prstGeom>
          <a:noFill/>
        </p:spPr>
        <p:txBody>
          <a:bodyPr wrap="square">
            <a:spAutoFit/>
          </a:bodyPr>
          <a:lstStyle/>
          <a:p>
            <a:pPr algn="ctr">
              <a:lnSpc>
                <a:spcPct val="150000"/>
              </a:lnSpc>
            </a:pPr>
            <a:r>
              <a:rPr lang="tr-TR" sz="26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Cumhuriyetimizin kurucu lideri Gazi Mustafa Kemal, inkılaplar konusunda tavizsiz bir anlayışa sahipti. Harf inkılabı sırasında kendisine bu işin 15 yılda yapılabileceğini bildiren heyete, </a:t>
            </a:r>
            <a:r>
              <a:rPr lang="tr-TR" sz="2600" b="0" i="1" dirty="0">
                <a:solidFill>
                  <a:schemeClr val="bg1"/>
                </a:solidFill>
                <a:effectLst/>
                <a:latin typeface="Tahoma" panose="020B0604030504040204" pitchFamily="34" charset="0"/>
                <a:ea typeface="Tahoma" panose="020B0604030504040204" pitchFamily="34" charset="0"/>
                <a:cs typeface="Tahoma" panose="020B0604030504040204" pitchFamily="34" charset="0"/>
              </a:rPr>
              <a:t>''3 ayda ya olur ya da hiç olmaz''</a:t>
            </a:r>
            <a:r>
              <a:rPr lang="tr-TR" sz="26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diye cevap vermesi, Atatürk'ün kararlılığına iyi bir işarettir.</a:t>
            </a:r>
            <a:endParaRPr lang="tr-TR" sz="2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FECE760A-DCA2-4AAA-BF2F-B09AE5A78CBE}"/>
              </a:ext>
            </a:extLst>
          </p:cNvPr>
          <p:cNvSpPr txBox="1"/>
          <p:nvPr/>
        </p:nvSpPr>
        <p:spPr>
          <a:xfrm>
            <a:off x="2159391" y="353424"/>
            <a:ext cx="8475784" cy="523220"/>
          </a:xfrm>
          <a:prstGeom prst="rect">
            <a:avLst/>
          </a:prstGeom>
          <a:noFill/>
        </p:spPr>
        <p:txBody>
          <a:bodyPr wrap="square">
            <a:spAutoFit/>
          </a:bodyPr>
          <a:lstStyle/>
          <a:p>
            <a:pPr algn="ctr" fontAlgn="base"/>
            <a:r>
              <a:rPr lang="tr-TR"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MUSTAFA KEMAL ATATÜRK (1923-193∞)</a:t>
            </a:r>
          </a:p>
        </p:txBody>
      </p:sp>
      <p:sp>
        <p:nvSpPr>
          <p:cNvPr id="9" name="Metin kutusu 8">
            <a:extLst>
              <a:ext uri="{FF2B5EF4-FFF2-40B4-BE49-F238E27FC236}">
                <a16:creationId xmlns:a16="http://schemas.microsoft.com/office/drawing/2014/main" id="{F7D0A45F-B751-4487-987C-1E84EF54112C}"/>
              </a:ext>
            </a:extLst>
          </p:cNvPr>
          <p:cNvSpPr txBox="1"/>
          <p:nvPr/>
        </p:nvSpPr>
        <p:spPr>
          <a:xfrm>
            <a:off x="4867421" y="5507502"/>
            <a:ext cx="6372665" cy="954107"/>
          </a:xfrm>
          <a:prstGeom prst="rect">
            <a:avLst/>
          </a:prstGeom>
          <a:noFill/>
        </p:spPr>
        <p:txBody>
          <a:bodyPr wrap="square" rtlCol="0">
            <a:spAutoFit/>
          </a:bodyPr>
          <a:lstStyle/>
          <a:p>
            <a:pPr algn="ctr"/>
            <a:r>
              <a:rPr lang="tr-TR" sz="2800" dirty="0">
                <a:latin typeface="Tahoma" panose="020B0604030504040204" pitchFamily="34" charset="0"/>
                <a:ea typeface="Tahoma" panose="020B0604030504040204" pitchFamily="34" charset="0"/>
                <a:cs typeface="Tahoma" panose="020B0604030504040204" pitchFamily="34" charset="0"/>
              </a:rPr>
              <a:t>ATATÜRK  HANGİ LİDERLİK TÜRÜNE UYGUNDUR?</a:t>
            </a:r>
          </a:p>
        </p:txBody>
      </p:sp>
    </p:spTree>
    <p:extLst>
      <p:ext uri="{BB962C8B-B14F-4D97-AF65-F5344CB8AC3E}">
        <p14:creationId xmlns:p14="http://schemas.microsoft.com/office/powerpoint/2010/main" val="160147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D3180AB0-5323-4208-81FF-A02C3F073D68}"/>
              </a:ext>
            </a:extLst>
          </p:cNvPr>
          <p:cNvSpPr txBox="1"/>
          <p:nvPr/>
        </p:nvSpPr>
        <p:spPr>
          <a:xfrm>
            <a:off x="239150" y="2081586"/>
            <a:ext cx="11802794" cy="2472343"/>
          </a:xfrm>
          <a:prstGeom prst="rect">
            <a:avLst/>
          </a:prstGeom>
          <a:noFill/>
        </p:spPr>
        <p:txBody>
          <a:bodyPr wrap="square">
            <a:spAutoFit/>
          </a:bodyPr>
          <a:lstStyle/>
          <a:p>
            <a:pPr algn="ctr" rtl="0">
              <a:lnSpc>
                <a:spcPct val="150000"/>
              </a:lnSpc>
            </a:pPr>
            <a:r>
              <a:rPr lang="tr-TR" sz="3600" b="1" dirty="0">
                <a:solidFill>
                  <a:schemeClr val="bg1"/>
                </a:solidFill>
                <a:latin typeface="Tahoma" panose="020B0604030504040204" pitchFamily="34" charset="0"/>
                <a:ea typeface="Tahoma" panose="020B0604030504040204" pitchFamily="34" charset="0"/>
                <a:cs typeface="Tahoma" panose="020B0604030504040204" pitchFamily="34" charset="0"/>
              </a:rPr>
              <a:t>İYİ BİR LİDER VE İYİ BİR YÖNETİCİ OLMANIZ DİLEĞİYLE…</a:t>
            </a:r>
            <a:endParaRPr lang="tr-TR" sz="3600" b="1"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algn="ctr" rtl="0">
              <a:lnSpc>
                <a:spcPct val="150000"/>
              </a:lnSpc>
            </a:pPr>
            <a:endParaRPr lang="tr-TR" sz="3600" b="1"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Metin kutusu 5">
            <a:extLst>
              <a:ext uri="{FF2B5EF4-FFF2-40B4-BE49-F238E27FC236}">
                <a16:creationId xmlns:a16="http://schemas.microsoft.com/office/drawing/2014/main" id="{A2DE1B7A-05F1-4B97-AEC6-9A30844B103C}"/>
              </a:ext>
            </a:extLst>
          </p:cNvPr>
          <p:cNvSpPr txBox="1"/>
          <p:nvPr/>
        </p:nvSpPr>
        <p:spPr>
          <a:xfrm>
            <a:off x="672904" y="4963119"/>
            <a:ext cx="10954044" cy="1641347"/>
          </a:xfrm>
          <a:prstGeom prst="rect">
            <a:avLst/>
          </a:prstGeom>
          <a:noFill/>
        </p:spPr>
        <p:txBody>
          <a:bodyPr wrap="square">
            <a:spAutoFit/>
          </a:bodyPr>
          <a:lstStyle/>
          <a:p>
            <a:pPr algn="ctr" rtl="0">
              <a:lnSpc>
                <a:spcPct val="150000"/>
              </a:lnSpc>
            </a:pPr>
            <a:endParaRPr lang="tr-TR"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rtl="0">
              <a:lnSpc>
                <a:spcPct val="150000"/>
              </a:lnSpc>
            </a:pPr>
            <a:r>
              <a:rPr lang="tr-TR" sz="3600" b="1" dirty="0">
                <a:latin typeface="Tahoma" panose="020B0604030504040204" pitchFamily="34" charset="0"/>
                <a:ea typeface="Tahoma" panose="020B0604030504040204" pitchFamily="34" charset="0"/>
                <a:cs typeface="Tahoma" panose="020B0604030504040204" pitchFamily="34" charset="0"/>
              </a:rPr>
              <a:t>TEŞEKKÜRLER</a:t>
            </a:r>
            <a:endParaRPr lang="tr-TR" sz="3600" b="1"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44802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6" name="Metin kutusu 5">
            <a:extLst>
              <a:ext uri="{FF2B5EF4-FFF2-40B4-BE49-F238E27FC236}">
                <a16:creationId xmlns:a16="http://schemas.microsoft.com/office/drawing/2014/main" id="{D78DD161-6D1D-464C-82FC-07AA8749DE80}"/>
              </a:ext>
            </a:extLst>
          </p:cNvPr>
          <p:cNvSpPr txBox="1"/>
          <p:nvPr/>
        </p:nvSpPr>
        <p:spPr>
          <a:xfrm>
            <a:off x="3154680" y="1831698"/>
            <a:ext cx="6098344" cy="730585"/>
          </a:xfrm>
          <a:prstGeom prst="rect">
            <a:avLst/>
          </a:prstGeom>
          <a:noFill/>
        </p:spPr>
        <p:txBody>
          <a:bodyPr wrap="square">
            <a:spAutoFit/>
          </a:bodyPr>
          <a:lstStyle/>
          <a:p>
            <a:pPr algn="ctr">
              <a:lnSpc>
                <a:spcPct val="150000"/>
              </a:lnSpc>
              <a:spcAft>
                <a:spcPts val="1950"/>
              </a:spcAft>
            </a:pPr>
            <a:r>
              <a:rPr lang="tr-TR" sz="3200" b="1" dirty="0">
                <a:solidFill>
                  <a:srgbClr val="222222"/>
                </a:solidFill>
                <a:effectLst/>
                <a:latin typeface="Tahoma" panose="020B0604030504040204" pitchFamily="34" charset="0"/>
                <a:ea typeface="Tahoma" panose="020B0604030504040204" pitchFamily="34" charset="0"/>
                <a:cs typeface="Tahoma" panose="020B0604030504040204" pitchFamily="34" charset="0"/>
              </a:rPr>
              <a:t>LİDER KİMDİR?</a:t>
            </a:r>
            <a:endParaRPr lang="tr-TR" sz="3200"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04369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6175CD7C-37BC-466D-ADFD-B3F8B17E76AC}"/>
              </a:ext>
            </a:extLst>
          </p:cNvPr>
          <p:cNvSpPr txBox="1"/>
          <p:nvPr/>
        </p:nvSpPr>
        <p:spPr>
          <a:xfrm>
            <a:off x="294399" y="1274288"/>
            <a:ext cx="11282289" cy="3492623"/>
          </a:xfrm>
          <a:prstGeom prst="rect">
            <a:avLst/>
          </a:prstGeom>
          <a:noFill/>
        </p:spPr>
        <p:txBody>
          <a:bodyPr wrap="square">
            <a:spAutoFit/>
          </a:bodyPr>
          <a:lstStyle/>
          <a:p>
            <a:pPr algn="ctr">
              <a:lnSpc>
                <a:spcPct val="150000"/>
              </a:lnSpc>
              <a:spcBef>
                <a:spcPts val="1030"/>
              </a:spcBef>
            </a:pPr>
            <a:r>
              <a:rPr lang="tr-TR" sz="2800" spc="-5" dirty="0">
                <a:solidFill>
                  <a:srgbClr val="292929"/>
                </a:solidFill>
                <a:effectLst/>
                <a:latin typeface="Tahoma" panose="020B0604030504040204" pitchFamily="34" charset="0"/>
                <a:ea typeface="Tahoma" panose="020B0604030504040204" pitchFamily="34" charset="0"/>
                <a:cs typeface="Tahoma" panose="020B0604030504040204" pitchFamily="34" charset="0"/>
              </a:rPr>
              <a:t>Ortak amaçla alanı çizilmiş işlerle sınırlı kalmayarak, bakış açısını çok geniş tutabilen kişilere </a:t>
            </a:r>
            <a:r>
              <a:rPr lang="tr-TR" sz="2800" b="1" spc="-5" dirty="0">
                <a:solidFill>
                  <a:srgbClr val="292929"/>
                </a:solidFill>
                <a:effectLst/>
                <a:latin typeface="Tahoma" panose="020B0604030504040204" pitchFamily="34" charset="0"/>
                <a:ea typeface="Tahoma" panose="020B0604030504040204" pitchFamily="34" charset="0"/>
                <a:cs typeface="Tahoma" panose="020B0604030504040204" pitchFamily="34" charset="0"/>
              </a:rPr>
              <a:t>lider</a:t>
            </a:r>
            <a:r>
              <a:rPr lang="tr-TR" sz="2800" spc="-5" dirty="0">
                <a:solidFill>
                  <a:srgbClr val="292929"/>
                </a:solidFill>
                <a:effectLst/>
                <a:latin typeface="Tahoma" panose="020B0604030504040204" pitchFamily="34" charset="0"/>
                <a:ea typeface="Tahoma" panose="020B0604030504040204" pitchFamily="34" charset="0"/>
                <a:cs typeface="Tahoma" panose="020B0604030504040204" pitchFamily="34" charset="0"/>
              </a:rPr>
              <a:t> denir. </a:t>
            </a:r>
          </a:p>
          <a:p>
            <a:pPr algn="ctr">
              <a:lnSpc>
                <a:spcPct val="150000"/>
              </a:lnSpc>
              <a:spcBef>
                <a:spcPts val="1030"/>
              </a:spcBef>
            </a:pPr>
            <a:endParaRPr lang="tr-TR" sz="2800" spc="-5" dirty="0">
              <a:solidFill>
                <a:srgbClr val="292929"/>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spcBef>
                <a:spcPts val="1030"/>
              </a:spcBef>
            </a:pPr>
            <a:r>
              <a:rPr lang="tr-TR" sz="2800" spc="-5" dirty="0">
                <a:solidFill>
                  <a:srgbClr val="292929"/>
                </a:solidFill>
                <a:effectLst/>
                <a:latin typeface="Tahoma" panose="020B0604030504040204" pitchFamily="34" charset="0"/>
                <a:ea typeface="Tahoma" panose="020B0604030504040204" pitchFamily="34" charset="0"/>
                <a:cs typeface="Tahoma" panose="020B0604030504040204" pitchFamily="34" charset="0"/>
              </a:rPr>
              <a:t>Liderler, insanların etkin çalışabilmesi için uygun ortamlar sağlar. Vizyon belirleyerek hedefe giden yolda kişileri motive eder.</a:t>
            </a:r>
            <a:endParaRPr lang="tr-TR" sz="2800" dirty="0">
              <a:effectLst/>
              <a:latin typeface="Tahoma" panose="020B0604030504040204" pitchFamily="34" charset="0"/>
              <a:ea typeface="Tahoma" panose="020B0604030504040204" pitchFamily="34" charset="0"/>
              <a:cs typeface="Tahoma" panose="020B0604030504040204" pitchFamily="34" charset="0"/>
            </a:endParaRPr>
          </a:p>
        </p:txBody>
      </p:sp>
      <p:sp>
        <p:nvSpPr>
          <p:cNvPr id="7" name="Metin kutusu 6">
            <a:extLst>
              <a:ext uri="{FF2B5EF4-FFF2-40B4-BE49-F238E27FC236}">
                <a16:creationId xmlns:a16="http://schemas.microsoft.com/office/drawing/2014/main" id="{5C3F9E06-6C58-4058-9A26-DDC2CBE197B3}"/>
              </a:ext>
            </a:extLst>
          </p:cNvPr>
          <p:cNvSpPr txBox="1"/>
          <p:nvPr/>
        </p:nvSpPr>
        <p:spPr>
          <a:xfrm>
            <a:off x="2704513" y="382725"/>
            <a:ext cx="6098344" cy="730585"/>
          </a:xfrm>
          <a:prstGeom prst="rect">
            <a:avLst/>
          </a:prstGeom>
          <a:noFill/>
        </p:spPr>
        <p:txBody>
          <a:bodyPr wrap="square">
            <a:spAutoFit/>
          </a:bodyPr>
          <a:lstStyle/>
          <a:p>
            <a:pPr algn="ctr">
              <a:lnSpc>
                <a:spcPct val="150000"/>
              </a:lnSpc>
              <a:spcBef>
                <a:spcPts val="2340"/>
              </a:spcBef>
            </a:pPr>
            <a:r>
              <a:rPr lang="tr-TR" sz="3200" b="1" dirty="0">
                <a:solidFill>
                  <a:srgbClr val="292929"/>
                </a:solidFill>
                <a:effectLst/>
                <a:latin typeface="Tahoma" panose="020B0604030504040204" pitchFamily="34" charset="0"/>
                <a:ea typeface="Tahoma" panose="020B0604030504040204" pitchFamily="34" charset="0"/>
                <a:cs typeface="Tahoma" panose="020B0604030504040204" pitchFamily="34" charset="0"/>
              </a:rPr>
              <a:t>LİDER KİMDİR?</a:t>
            </a:r>
            <a:endParaRPr lang="tr-TR" sz="3200"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07343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6175CD7C-37BC-466D-ADFD-B3F8B17E76AC}"/>
              </a:ext>
            </a:extLst>
          </p:cNvPr>
          <p:cNvSpPr txBox="1"/>
          <p:nvPr/>
        </p:nvSpPr>
        <p:spPr>
          <a:xfrm>
            <a:off x="526516" y="380989"/>
            <a:ext cx="11282289" cy="1597489"/>
          </a:xfrm>
          <a:prstGeom prst="rect">
            <a:avLst/>
          </a:prstGeom>
          <a:noFill/>
        </p:spPr>
        <p:txBody>
          <a:bodyPr wrap="square">
            <a:spAutoFit/>
          </a:bodyPr>
          <a:lstStyle/>
          <a:p>
            <a:pPr algn="ctr">
              <a:lnSpc>
                <a:spcPct val="150000"/>
              </a:lnSpc>
              <a:spcBef>
                <a:spcPts val="2340"/>
              </a:spcBef>
            </a:pPr>
            <a:r>
              <a:rPr lang="tr-TR" sz="3200" b="1" dirty="0">
                <a:solidFill>
                  <a:srgbClr val="292929"/>
                </a:solidFill>
                <a:effectLst/>
                <a:latin typeface="Tahoma" panose="020B0604030504040204" pitchFamily="34" charset="0"/>
                <a:ea typeface="Tahoma" panose="020B0604030504040204" pitchFamily="34" charset="0"/>
                <a:cs typeface="Tahoma" panose="020B0604030504040204" pitchFamily="34" charset="0"/>
              </a:rPr>
              <a:t>LİDER KİMDİR?</a:t>
            </a:r>
            <a:endParaRPr lang="tr-TR" sz="3200" b="1"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Bef>
                <a:spcPts val="1030"/>
              </a:spcBef>
            </a:pPr>
            <a:endParaRPr lang="tr-TR" sz="3200" dirty="0">
              <a:effectLst/>
              <a:latin typeface="Tahoma" panose="020B0604030504040204" pitchFamily="34" charset="0"/>
              <a:ea typeface="Tahoma" panose="020B0604030504040204" pitchFamily="34" charset="0"/>
              <a:cs typeface="Tahoma" panose="020B0604030504040204" pitchFamily="34" charset="0"/>
            </a:endParaRPr>
          </a:p>
        </p:txBody>
      </p:sp>
      <p:sp>
        <p:nvSpPr>
          <p:cNvPr id="6" name="Metin kutusu 5">
            <a:extLst>
              <a:ext uri="{FF2B5EF4-FFF2-40B4-BE49-F238E27FC236}">
                <a16:creationId xmlns:a16="http://schemas.microsoft.com/office/drawing/2014/main" id="{278CD954-0385-4091-9F11-12B540989AEC}"/>
              </a:ext>
            </a:extLst>
          </p:cNvPr>
          <p:cNvSpPr txBox="1"/>
          <p:nvPr/>
        </p:nvSpPr>
        <p:spPr>
          <a:xfrm>
            <a:off x="499403" y="2226605"/>
            <a:ext cx="11479237" cy="1297150"/>
          </a:xfrm>
          <a:prstGeom prst="rect">
            <a:avLst/>
          </a:prstGeom>
          <a:noFill/>
        </p:spPr>
        <p:txBody>
          <a:bodyPr wrap="square">
            <a:spAutoFit/>
          </a:bodyPr>
          <a:lstStyle/>
          <a:p>
            <a:pPr algn="ctr">
              <a:lnSpc>
                <a:spcPct val="150000"/>
              </a:lnSpc>
            </a:pPr>
            <a:r>
              <a:rPr lang="tr-TR" sz="280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Lider, bir amacı gerçekleştirmek için başkalarını etkileyebilen, sevk ve ikna edebilendir. </a:t>
            </a:r>
            <a:endParaRPr lang="tr-TR" sz="2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9812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6175CD7C-37BC-466D-ADFD-B3F8B17E76AC}"/>
              </a:ext>
            </a:extLst>
          </p:cNvPr>
          <p:cNvSpPr txBox="1"/>
          <p:nvPr/>
        </p:nvSpPr>
        <p:spPr>
          <a:xfrm>
            <a:off x="526516" y="380989"/>
            <a:ext cx="11282289" cy="1597489"/>
          </a:xfrm>
          <a:prstGeom prst="rect">
            <a:avLst/>
          </a:prstGeom>
          <a:noFill/>
        </p:spPr>
        <p:txBody>
          <a:bodyPr wrap="square">
            <a:spAutoFit/>
          </a:bodyPr>
          <a:lstStyle/>
          <a:p>
            <a:pPr algn="ctr">
              <a:lnSpc>
                <a:spcPct val="150000"/>
              </a:lnSpc>
              <a:spcBef>
                <a:spcPts val="2340"/>
              </a:spcBef>
            </a:pPr>
            <a:r>
              <a:rPr lang="tr-TR" sz="3200" b="1" dirty="0">
                <a:solidFill>
                  <a:srgbClr val="292929"/>
                </a:solidFill>
                <a:effectLst/>
                <a:latin typeface="Tahoma" panose="020B0604030504040204" pitchFamily="34" charset="0"/>
                <a:ea typeface="Tahoma" panose="020B0604030504040204" pitchFamily="34" charset="0"/>
                <a:cs typeface="Tahoma" panose="020B0604030504040204" pitchFamily="34" charset="0"/>
              </a:rPr>
              <a:t>LİDER KİMDİR?</a:t>
            </a:r>
            <a:endParaRPr lang="tr-TR" sz="3200" b="1"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Bef>
                <a:spcPts val="1030"/>
              </a:spcBef>
            </a:pPr>
            <a:endParaRPr lang="tr-TR" sz="3200" dirty="0">
              <a:effectLst/>
              <a:latin typeface="Tahoma" panose="020B0604030504040204" pitchFamily="34" charset="0"/>
              <a:ea typeface="Tahoma" panose="020B0604030504040204" pitchFamily="34" charset="0"/>
              <a:cs typeface="Tahoma" panose="020B0604030504040204" pitchFamily="34" charset="0"/>
            </a:endParaRPr>
          </a:p>
        </p:txBody>
      </p:sp>
      <p:sp>
        <p:nvSpPr>
          <p:cNvPr id="7" name="Metin kutusu 6">
            <a:extLst>
              <a:ext uri="{FF2B5EF4-FFF2-40B4-BE49-F238E27FC236}">
                <a16:creationId xmlns:a16="http://schemas.microsoft.com/office/drawing/2014/main" id="{C877C342-E42A-495A-891F-FC4B65E2F9B7}"/>
              </a:ext>
            </a:extLst>
          </p:cNvPr>
          <p:cNvSpPr txBox="1"/>
          <p:nvPr/>
        </p:nvSpPr>
        <p:spPr>
          <a:xfrm>
            <a:off x="330591" y="1841753"/>
            <a:ext cx="11463829" cy="650819"/>
          </a:xfrm>
          <a:prstGeom prst="rect">
            <a:avLst/>
          </a:prstGeom>
          <a:noFill/>
        </p:spPr>
        <p:txBody>
          <a:bodyPr wrap="square">
            <a:spAutoFit/>
          </a:bodyPr>
          <a:lstStyle/>
          <a:p>
            <a:pPr algn="ctr">
              <a:lnSpc>
                <a:spcPct val="150000"/>
              </a:lnSpc>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Liderlik, bağlı kişiler üzerinde güç sahibi olma değil, onları etkilemelidir.</a:t>
            </a:r>
            <a:endParaRPr lang="tr-TR" sz="2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9338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1907B782-3E77-4382-9278-0B2B302C2BE1}"/>
              </a:ext>
            </a:extLst>
          </p:cNvPr>
          <p:cNvPicPr>
            <a:picLocks noChangeAspect="1"/>
          </p:cNvPicPr>
          <p:nvPr/>
        </p:nvPicPr>
        <p:blipFill>
          <a:blip r:embed="rId3"/>
          <a:stretch>
            <a:fillRect/>
          </a:stretch>
        </p:blipFill>
        <p:spPr>
          <a:xfrm>
            <a:off x="0" y="1081855"/>
            <a:ext cx="12192000" cy="4694290"/>
          </a:xfrm>
          <a:prstGeom prst="rect">
            <a:avLst/>
          </a:prstGeom>
        </p:spPr>
      </p:pic>
    </p:spTree>
    <p:extLst>
      <p:ext uri="{BB962C8B-B14F-4D97-AF65-F5344CB8AC3E}">
        <p14:creationId xmlns:p14="http://schemas.microsoft.com/office/powerpoint/2010/main" val="834151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F595A7EA-3D54-4CBD-9F5F-2C60B593D7AE}"/>
              </a:ext>
            </a:extLst>
          </p:cNvPr>
          <p:cNvSpPr txBox="1"/>
          <p:nvPr/>
        </p:nvSpPr>
        <p:spPr>
          <a:xfrm>
            <a:off x="647115" y="1067366"/>
            <a:ext cx="10853224" cy="4528804"/>
          </a:xfrm>
          <a:prstGeom prst="rect">
            <a:avLst/>
          </a:prstGeom>
          <a:noFill/>
        </p:spPr>
        <p:txBody>
          <a:bodyPr wrap="square">
            <a:spAutoFit/>
          </a:bodyPr>
          <a:lstStyle/>
          <a:p>
            <a:pPr algn="ctr">
              <a:lnSpc>
                <a:spcPct val="150000"/>
              </a:lnSpc>
            </a:pPr>
            <a:r>
              <a:rPr lang="tr-TR" sz="2800" b="0" i="0" u="none" strike="noStrike" baseline="0" dirty="0">
                <a:solidFill>
                  <a:schemeClr val="accent6">
                    <a:lumMod val="40000"/>
                    <a:lumOff val="60000"/>
                  </a:schemeClr>
                </a:solidFill>
                <a:latin typeface="Tahoma" panose="020B0604030504040204" pitchFamily="34" charset="0"/>
                <a:ea typeface="Tahoma" panose="020B0604030504040204" pitchFamily="34" charset="0"/>
                <a:cs typeface="Tahoma" panose="020B0604030504040204" pitchFamily="34" charset="0"/>
              </a:rPr>
              <a:t>1.DoğuştanKazanılır</a:t>
            </a:r>
          </a:p>
          <a:p>
            <a:pPr algn="ctr">
              <a:lnSpc>
                <a:spcPct val="150000"/>
              </a:lnSpc>
            </a:pPr>
            <a:r>
              <a:rPr lang="tr-TR" sz="2800" b="0" i="0" u="none" strike="noStrike" baseline="0" dirty="0">
                <a:latin typeface="Tahoma" panose="020B0604030504040204" pitchFamily="34" charset="0"/>
                <a:ea typeface="Tahoma" panose="020B0604030504040204" pitchFamily="34" charset="0"/>
                <a:cs typeface="Tahoma" panose="020B0604030504040204" pitchFamily="34" charset="0"/>
              </a:rPr>
              <a:t>(</a:t>
            </a: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Kişisel </a:t>
            </a:r>
            <a:r>
              <a:rPr lang="tr-TR" sz="2800" b="0" i="0" u="none" strike="noStrike" baseline="0" dirty="0" err="1">
                <a:solidFill>
                  <a:schemeClr val="bg1"/>
                </a:solidFill>
                <a:latin typeface="Tahoma" panose="020B0604030504040204" pitchFamily="34" charset="0"/>
                <a:ea typeface="Tahoma" panose="020B0604030504040204" pitchFamily="34" charset="0"/>
                <a:cs typeface="Tahoma" panose="020B0604030504040204" pitchFamily="34" charset="0"/>
              </a:rPr>
              <a:t>Liderlik,Özellikler</a:t>
            </a: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 Kuramı)</a:t>
            </a:r>
          </a:p>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Tarihi büyük </a:t>
            </a:r>
            <a:r>
              <a:rPr lang="tr-TR" sz="2800" b="0" i="0" u="none" strike="noStrike" baseline="0" dirty="0" err="1">
                <a:solidFill>
                  <a:schemeClr val="bg1"/>
                </a:solidFill>
                <a:latin typeface="Tahoma" panose="020B0604030504040204" pitchFamily="34" charset="0"/>
                <a:ea typeface="Tahoma" panose="020B0604030504040204" pitchFamily="34" charset="0"/>
                <a:cs typeface="Tahoma" panose="020B0604030504040204" pitchFamily="34" charset="0"/>
              </a:rPr>
              <a:t>adamlaryapar</a:t>
            </a: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“Doğuştan lider”,</a:t>
            </a:r>
          </a:p>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“Anasından lider doğmuş”,</a:t>
            </a:r>
          </a:p>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“Lider </a:t>
            </a:r>
            <a:r>
              <a:rPr lang="tr-TR" sz="2800" b="0" i="0" u="none" strike="noStrike" baseline="0" dirty="0" err="1">
                <a:solidFill>
                  <a:schemeClr val="bg1"/>
                </a:solidFill>
                <a:latin typeface="Tahoma" panose="020B0604030504040204" pitchFamily="34" charset="0"/>
                <a:ea typeface="Tahoma" panose="020B0604030504040204" pitchFamily="34" charset="0"/>
                <a:cs typeface="Tahoma" panose="020B0604030504040204" pitchFamily="34" charset="0"/>
              </a:rPr>
              <a:t>olunmaz,lider</a:t>
            </a: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 doğulur”</a:t>
            </a:r>
          </a:p>
          <a:p>
            <a:pPr algn="ctr">
              <a:lnSpc>
                <a:spcPct val="150000"/>
              </a:lnSpc>
            </a:pPr>
            <a:r>
              <a:rPr lang="tr-TR" sz="2800" b="0" i="0" u="none" strike="noStrike" baseline="0" dirty="0">
                <a:latin typeface="Tahoma" panose="020B0604030504040204" pitchFamily="34" charset="0"/>
                <a:ea typeface="Tahoma" panose="020B0604030504040204" pitchFamily="34" charset="0"/>
                <a:cs typeface="Tahoma" panose="020B0604030504040204" pitchFamily="34" charset="0"/>
              </a:rPr>
              <a:t>“Liderlik bir Allah vergisidir”</a:t>
            </a:r>
          </a:p>
        </p:txBody>
      </p:sp>
      <p:sp>
        <p:nvSpPr>
          <p:cNvPr id="6" name="Metin kutusu 5">
            <a:extLst>
              <a:ext uri="{FF2B5EF4-FFF2-40B4-BE49-F238E27FC236}">
                <a16:creationId xmlns:a16="http://schemas.microsoft.com/office/drawing/2014/main" id="{8F29B0C3-66AB-4D23-97DB-AD09C7838ACC}"/>
              </a:ext>
            </a:extLst>
          </p:cNvPr>
          <p:cNvSpPr txBox="1"/>
          <p:nvPr/>
        </p:nvSpPr>
        <p:spPr>
          <a:xfrm>
            <a:off x="3035104" y="270183"/>
            <a:ext cx="6098344" cy="730585"/>
          </a:xfrm>
          <a:prstGeom prst="rect">
            <a:avLst/>
          </a:prstGeom>
          <a:noFill/>
        </p:spPr>
        <p:txBody>
          <a:bodyPr wrap="square">
            <a:spAutoFit/>
          </a:bodyPr>
          <a:lstStyle/>
          <a:p>
            <a:pPr algn="ctr">
              <a:lnSpc>
                <a:spcPct val="150000"/>
              </a:lnSpc>
            </a:pPr>
            <a:r>
              <a:rPr lang="tr-TR" sz="320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LİDERLİĞİN ORTAYA ÇIKIŞI</a:t>
            </a:r>
            <a:endParaRPr lang="tr-TR" sz="32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21510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F595A7EA-3D54-4CBD-9F5F-2C60B593D7AE}"/>
              </a:ext>
            </a:extLst>
          </p:cNvPr>
          <p:cNvSpPr txBox="1"/>
          <p:nvPr/>
        </p:nvSpPr>
        <p:spPr>
          <a:xfrm>
            <a:off x="576775" y="1215077"/>
            <a:ext cx="11071273" cy="3236142"/>
          </a:xfrm>
          <a:prstGeom prst="rect">
            <a:avLst/>
          </a:prstGeom>
          <a:noFill/>
        </p:spPr>
        <p:txBody>
          <a:bodyPr wrap="square">
            <a:spAutoFit/>
          </a:bodyPr>
          <a:lstStyle/>
          <a:p>
            <a:pPr algn="ctr">
              <a:lnSpc>
                <a:spcPct val="150000"/>
              </a:lnSpc>
            </a:pPr>
            <a:r>
              <a:rPr lang="tr-TR" sz="2800" b="0" i="0" u="none" strike="noStrike" baseline="0" dirty="0">
                <a:solidFill>
                  <a:schemeClr val="accent4">
                    <a:lumMod val="40000"/>
                    <a:lumOff val="60000"/>
                  </a:schemeClr>
                </a:solidFill>
                <a:latin typeface="Tahoma" panose="020B0604030504040204" pitchFamily="34" charset="0"/>
                <a:ea typeface="Tahoma" panose="020B0604030504040204" pitchFamily="34" charset="0"/>
                <a:cs typeface="Tahoma" panose="020B0604030504040204" pitchFamily="34" charset="0"/>
              </a:rPr>
              <a:t>2.Sonradan Kazanılır</a:t>
            </a:r>
          </a:p>
          <a:p>
            <a:pPr algn="ctr">
              <a:lnSpc>
                <a:spcPct val="150000"/>
              </a:lnSpc>
            </a:pPr>
            <a:r>
              <a:rPr lang="tr-TR" sz="2800" b="0" i="0" u="none" strike="noStrike" baseline="0" dirty="0" err="1">
                <a:solidFill>
                  <a:schemeClr val="bg1"/>
                </a:solidFill>
                <a:latin typeface="Tahoma" panose="020B0604030504040204" pitchFamily="34" charset="0"/>
                <a:ea typeface="Tahoma" panose="020B0604030504040204" pitchFamily="34" charset="0"/>
                <a:cs typeface="Tahoma" panose="020B0604030504040204" pitchFamily="34" charset="0"/>
              </a:rPr>
              <a:t>a.Ortamsal</a:t>
            </a: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 Liderlik Modeli</a:t>
            </a:r>
          </a:p>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Tarih büyük adamları ortaya çıkarır</a:t>
            </a:r>
          </a:p>
          <a:p>
            <a:pPr algn="ctr">
              <a:lnSpc>
                <a:spcPct val="150000"/>
              </a:lnSpc>
            </a:pPr>
            <a:r>
              <a:rPr lang="tr-TR" sz="2800" b="0" i="0" u="none" strike="noStrike" baseline="0" dirty="0" err="1">
                <a:solidFill>
                  <a:schemeClr val="bg1"/>
                </a:solidFill>
                <a:latin typeface="Tahoma" panose="020B0604030504040204" pitchFamily="34" charset="0"/>
                <a:ea typeface="Tahoma" panose="020B0604030504040204" pitchFamily="34" charset="0"/>
                <a:cs typeface="Tahoma" panose="020B0604030504040204" pitchFamily="34" charset="0"/>
              </a:rPr>
              <a:t>b.Etkileşimli</a:t>
            </a: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 Liderlik Modeli</a:t>
            </a:r>
          </a:p>
          <a:p>
            <a:pPr algn="ctr">
              <a:lnSpc>
                <a:spcPct val="150000"/>
              </a:lnSpc>
            </a:pPr>
            <a:r>
              <a:rPr lang="tr-TR" sz="2800" dirty="0">
                <a:solidFill>
                  <a:schemeClr val="bg1"/>
                </a:solidFill>
                <a:latin typeface="Tahoma" panose="020B0604030504040204" pitchFamily="34" charset="0"/>
                <a:ea typeface="Tahoma" panose="020B0604030504040204" pitchFamily="34" charset="0"/>
                <a:cs typeface="Tahoma" panose="020B0604030504040204" pitchFamily="34" charset="0"/>
              </a:rPr>
              <a:t>İletişim yeteneği lider yapar.</a:t>
            </a:r>
          </a:p>
        </p:txBody>
      </p:sp>
      <p:sp>
        <p:nvSpPr>
          <p:cNvPr id="6" name="Metin kutusu 5">
            <a:extLst>
              <a:ext uri="{FF2B5EF4-FFF2-40B4-BE49-F238E27FC236}">
                <a16:creationId xmlns:a16="http://schemas.microsoft.com/office/drawing/2014/main" id="{0F876B81-DBF9-4FC5-A4BE-578AAD875922}"/>
              </a:ext>
            </a:extLst>
          </p:cNvPr>
          <p:cNvSpPr txBox="1"/>
          <p:nvPr/>
        </p:nvSpPr>
        <p:spPr>
          <a:xfrm>
            <a:off x="3035104" y="270183"/>
            <a:ext cx="6098344" cy="730585"/>
          </a:xfrm>
          <a:prstGeom prst="rect">
            <a:avLst/>
          </a:prstGeom>
          <a:noFill/>
        </p:spPr>
        <p:txBody>
          <a:bodyPr wrap="square">
            <a:spAutoFit/>
          </a:bodyPr>
          <a:lstStyle/>
          <a:p>
            <a:pPr algn="ctr">
              <a:lnSpc>
                <a:spcPct val="150000"/>
              </a:lnSpc>
            </a:pPr>
            <a:r>
              <a:rPr lang="tr-TR" sz="320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LİDERLİĞİN ORTAYA ÇIKIŞI</a:t>
            </a:r>
            <a:endParaRPr lang="tr-TR" sz="32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12895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6" name="Metin kutusu 5">
            <a:extLst>
              <a:ext uri="{FF2B5EF4-FFF2-40B4-BE49-F238E27FC236}">
                <a16:creationId xmlns:a16="http://schemas.microsoft.com/office/drawing/2014/main" id="{12306133-F395-40BB-BFB8-96A1E096523B}"/>
              </a:ext>
            </a:extLst>
          </p:cNvPr>
          <p:cNvSpPr txBox="1"/>
          <p:nvPr/>
        </p:nvSpPr>
        <p:spPr>
          <a:xfrm>
            <a:off x="1783080" y="2552665"/>
            <a:ext cx="8627012" cy="730585"/>
          </a:xfrm>
          <a:prstGeom prst="rect">
            <a:avLst/>
          </a:prstGeom>
          <a:noFill/>
        </p:spPr>
        <p:txBody>
          <a:bodyPr wrap="square">
            <a:spAutoFit/>
          </a:bodyPr>
          <a:lstStyle/>
          <a:p>
            <a:pPr algn="ctr">
              <a:lnSpc>
                <a:spcPct val="150000"/>
              </a:lnSpc>
              <a:spcBef>
                <a:spcPts val="2340"/>
              </a:spcBef>
            </a:pPr>
            <a:r>
              <a:rPr lang="tr-TR" sz="3200" b="1" dirty="0">
                <a:solidFill>
                  <a:srgbClr val="292929"/>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5984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6" name="Metin kutusu 5">
            <a:extLst>
              <a:ext uri="{FF2B5EF4-FFF2-40B4-BE49-F238E27FC236}">
                <a16:creationId xmlns:a16="http://schemas.microsoft.com/office/drawing/2014/main" id="{ACA41D9D-BD9F-4C4D-90A2-DDEE3334006F}"/>
              </a:ext>
            </a:extLst>
          </p:cNvPr>
          <p:cNvSpPr txBox="1"/>
          <p:nvPr/>
        </p:nvSpPr>
        <p:spPr>
          <a:xfrm>
            <a:off x="2215663" y="1321306"/>
            <a:ext cx="7519180" cy="3359253"/>
          </a:xfrm>
          <a:prstGeom prst="rect">
            <a:avLst/>
          </a:prstGeom>
          <a:noFill/>
        </p:spPr>
        <p:txBody>
          <a:bodyPr wrap="square">
            <a:spAutoFit/>
          </a:bodyPr>
          <a:lstStyle/>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1) Sizin için önemli olan hangisidir?</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A) Biz</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B) Ben</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C) Fark etmez</a:t>
            </a:r>
            <a:endParaRPr lang="tr-TR" sz="2800" dirty="0">
              <a:effectLst/>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8D2F9FEE-450B-41FE-9F2E-3D2FEE79519D}"/>
              </a:ext>
            </a:extLst>
          </p:cNvPr>
          <p:cNvSpPr txBox="1"/>
          <p:nvPr/>
        </p:nvSpPr>
        <p:spPr>
          <a:xfrm>
            <a:off x="2131256" y="138601"/>
            <a:ext cx="8841544" cy="730585"/>
          </a:xfrm>
          <a:prstGeom prst="rect">
            <a:avLst/>
          </a:prstGeom>
          <a:noFill/>
        </p:spPr>
        <p:txBody>
          <a:bodyPr wrap="square">
            <a:spAutoFit/>
          </a:bodyPr>
          <a:lstStyle/>
          <a:p>
            <a:pPr algn="ctr">
              <a:lnSpc>
                <a:spcPct val="150000"/>
              </a:lnSpc>
              <a:spcAft>
                <a:spcPts val="1950"/>
              </a:spcAft>
            </a:pPr>
            <a:r>
              <a:rPr lang="tr-TR" sz="3200" b="1" dirty="0">
                <a:solidFill>
                  <a:srgbClr val="222222"/>
                </a:solidFill>
                <a:effectLst/>
                <a:latin typeface="Tahoma" panose="020B0604030504040204" pitchFamily="34" charset="0"/>
                <a:ea typeface="Tahoma" panose="020B0604030504040204" pitchFamily="34" charset="0"/>
                <a:cs typeface="Tahoma" panose="020B0604030504040204" pitchFamily="34" charset="0"/>
              </a:rPr>
              <a:t>MİNİK BİR TEST</a:t>
            </a:r>
            <a:endParaRPr lang="tr-TR" sz="3200"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61531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BC63EEB2-F433-4625-8229-F64184F84FBA}"/>
              </a:ext>
            </a:extLst>
          </p:cNvPr>
          <p:cNvSpPr txBox="1"/>
          <p:nvPr/>
        </p:nvSpPr>
        <p:spPr>
          <a:xfrm>
            <a:off x="161779" y="816968"/>
            <a:ext cx="11957538" cy="5979073"/>
          </a:xfrm>
          <a:prstGeom prst="rect">
            <a:avLst/>
          </a:prstGeom>
          <a:noFill/>
        </p:spPr>
        <p:txBody>
          <a:bodyPr wrap="square">
            <a:spAutoFit/>
          </a:bodyPr>
          <a:lstStyle/>
          <a:p>
            <a:pPr marL="342900" lvl="0" indent="-342900" algn="ctr">
              <a:lnSpc>
                <a:spcPct val="150000"/>
              </a:lnSpc>
              <a:spcBef>
                <a:spcPts val="1260"/>
              </a:spcBef>
              <a:buSzPts val="1000"/>
              <a:buFont typeface="Symbol" panose="05050102010706020507" pitchFamily="18" charset="2"/>
              <a:buChar char=""/>
              <a:tabLst>
                <a:tab pos="457200" algn="l"/>
              </a:tabLst>
            </a:pPr>
            <a:r>
              <a:rPr lang="tr-TR" sz="2600" spc="-5" dirty="0">
                <a:solidFill>
                  <a:schemeClr val="bg1"/>
                </a:solidFill>
                <a:effectLst/>
                <a:latin typeface="Tahoma" panose="020B0604030504040204" pitchFamily="34" charset="0"/>
                <a:ea typeface="Tahoma" panose="020B0604030504040204" pitchFamily="34" charset="0"/>
                <a:cs typeface="Tahoma" panose="020B0604030504040204" pitchFamily="34" charset="0"/>
              </a:rPr>
              <a:t>Enerji yüklüdür ve çevresine dağıtır</a:t>
            </a:r>
            <a:endParaRPr lang="tr-TR" sz="26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marL="342900" lvl="0" indent="-342900" algn="ctr">
              <a:lnSpc>
                <a:spcPct val="150000"/>
              </a:lnSpc>
              <a:spcBef>
                <a:spcPts val="1260"/>
              </a:spcBef>
              <a:buSzPts val="1000"/>
              <a:buFont typeface="Symbol" panose="05050102010706020507" pitchFamily="18" charset="2"/>
              <a:buChar char=""/>
              <a:tabLst>
                <a:tab pos="457200" algn="l"/>
              </a:tabLst>
            </a:pPr>
            <a:r>
              <a:rPr lang="tr-TR" sz="2600" spc="-5" dirty="0">
                <a:solidFill>
                  <a:schemeClr val="bg1"/>
                </a:solidFill>
                <a:effectLst/>
                <a:latin typeface="Tahoma" panose="020B0604030504040204" pitchFamily="34" charset="0"/>
                <a:ea typeface="Tahoma" panose="020B0604030504040204" pitchFamily="34" charset="0"/>
                <a:cs typeface="Tahoma" panose="020B0604030504040204" pitchFamily="34" charset="0"/>
              </a:rPr>
              <a:t>Problemlerin üstünü örtmez, çözüm odaklı davranır</a:t>
            </a:r>
            <a:endParaRPr lang="tr-TR" sz="26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marL="342900" lvl="0" indent="-342900" algn="ctr">
              <a:lnSpc>
                <a:spcPct val="150000"/>
              </a:lnSpc>
              <a:spcBef>
                <a:spcPts val="1260"/>
              </a:spcBef>
              <a:buSzPts val="1000"/>
              <a:buFont typeface="Symbol" panose="05050102010706020507" pitchFamily="18" charset="2"/>
              <a:buChar char=""/>
              <a:tabLst>
                <a:tab pos="457200" algn="l"/>
              </a:tabLst>
            </a:pPr>
            <a:r>
              <a:rPr lang="tr-TR" sz="2600" spc="-5" dirty="0">
                <a:solidFill>
                  <a:schemeClr val="bg1"/>
                </a:solidFill>
                <a:effectLst/>
                <a:latin typeface="Tahoma" panose="020B0604030504040204" pitchFamily="34" charset="0"/>
                <a:ea typeface="Tahoma" panose="020B0604030504040204" pitchFamily="34" charset="0"/>
                <a:cs typeface="Tahoma" panose="020B0604030504040204" pitchFamily="34" charset="0"/>
              </a:rPr>
              <a:t>Herkese sevdiği ve iyi olduğu işi yapma fırsatı verir</a:t>
            </a:r>
            <a:endParaRPr lang="tr-TR" sz="26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marL="342900" lvl="0" indent="-342900" algn="ctr">
              <a:lnSpc>
                <a:spcPct val="150000"/>
              </a:lnSpc>
              <a:spcBef>
                <a:spcPts val="1260"/>
              </a:spcBef>
              <a:buSzPts val="1000"/>
              <a:buFont typeface="Symbol" panose="05050102010706020507" pitchFamily="18" charset="2"/>
              <a:buChar char=""/>
              <a:tabLst>
                <a:tab pos="457200" algn="l"/>
              </a:tabLst>
            </a:pPr>
            <a:r>
              <a:rPr lang="tr-TR" sz="2600" spc="-5" dirty="0">
                <a:solidFill>
                  <a:schemeClr val="bg1"/>
                </a:solidFill>
                <a:effectLst/>
                <a:latin typeface="Tahoma" panose="020B0604030504040204" pitchFamily="34" charset="0"/>
                <a:ea typeface="Tahoma" panose="020B0604030504040204" pitchFamily="34" charset="0"/>
                <a:cs typeface="Tahoma" panose="020B0604030504040204" pitchFamily="34" charset="0"/>
              </a:rPr>
              <a:t>Yardım istemeyi güçsüzlük olarak görmez</a:t>
            </a:r>
            <a:endParaRPr lang="tr-TR" sz="26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marL="342900" lvl="0" indent="-342900" algn="ctr">
              <a:lnSpc>
                <a:spcPct val="150000"/>
              </a:lnSpc>
              <a:spcBef>
                <a:spcPts val="1260"/>
              </a:spcBef>
              <a:buSzPts val="1000"/>
              <a:buFont typeface="Symbol" panose="05050102010706020507" pitchFamily="18" charset="2"/>
              <a:buChar char=""/>
              <a:tabLst>
                <a:tab pos="457200" algn="l"/>
              </a:tabLst>
            </a:pPr>
            <a:r>
              <a:rPr lang="tr-TR" sz="2600" spc="-5" dirty="0">
                <a:solidFill>
                  <a:schemeClr val="bg1"/>
                </a:solidFill>
                <a:effectLst/>
                <a:latin typeface="Tahoma" panose="020B0604030504040204" pitchFamily="34" charset="0"/>
                <a:ea typeface="Tahoma" panose="020B0604030504040204" pitchFamily="34" charset="0"/>
                <a:cs typeface="Tahoma" panose="020B0604030504040204" pitchFamily="34" charset="0"/>
              </a:rPr>
              <a:t>Büyük hedefler belirler ve gerçekçi olur</a:t>
            </a:r>
            <a:endParaRPr lang="tr-TR" sz="26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marL="342900" lvl="0" indent="-342900" algn="ctr">
              <a:lnSpc>
                <a:spcPct val="150000"/>
              </a:lnSpc>
              <a:spcBef>
                <a:spcPts val="1260"/>
              </a:spcBef>
              <a:buSzPts val="1000"/>
              <a:buFont typeface="Symbol" panose="05050102010706020507" pitchFamily="18" charset="2"/>
              <a:buChar char=""/>
              <a:tabLst>
                <a:tab pos="457200" algn="l"/>
              </a:tabLst>
            </a:pPr>
            <a:r>
              <a:rPr lang="tr-TR" sz="2600" spc="-5" dirty="0">
                <a:effectLst/>
                <a:latin typeface="Tahoma" panose="020B0604030504040204" pitchFamily="34" charset="0"/>
                <a:ea typeface="Tahoma" panose="020B0604030504040204" pitchFamily="34" charset="0"/>
                <a:cs typeface="Tahoma" panose="020B0604030504040204" pitchFamily="34" charset="0"/>
              </a:rPr>
              <a:t>Önerilere her zaman açıktır</a:t>
            </a:r>
            <a:endParaRPr lang="tr-TR" sz="26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gn="ctr">
              <a:lnSpc>
                <a:spcPct val="150000"/>
              </a:lnSpc>
              <a:spcBef>
                <a:spcPts val="1260"/>
              </a:spcBef>
              <a:buSzPts val="1000"/>
              <a:buFont typeface="Symbol" panose="05050102010706020507" pitchFamily="18" charset="2"/>
              <a:buChar char=""/>
              <a:tabLst>
                <a:tab pos="457200" algn="l"/>
              </a:tabLst>
            </a:pPr>
            <a:r>
              <a:rPr lang="tr-TR" sz="2600" spc="-5" dirty="0">
                <a:effectLst/>
                <a:latin typeface="Tahoma" panose="020B0604030504040204" pitchFamily="34" charset="0"/>
                <a:ea typeface="Tahoma" panose="020B0604030504040204" pitchFamily="34" charset="0"/>
                <a:cs typeface="Tahoma" panose="020B0604030504040204" pitchFamily="34" charset="0"/>
              </a:rPr>
              <a:t>Menfaat yerine yardım etmeyi tercih eder</a:t>
            </a:r>
            <a:endParaRPr lang="tr-TR" sz="26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gn="ctr">
              <a:lnSpc>
                <a:spcPct val="150000"/>
              </a:lnSpc>
              <a:spcBef>
                <a:spcPts val="1260"/>
              </a:spcBef>
              <a:buSzPts val="1000"/>
              <a:buFont typeface="Symbol" panose="05050102010706020507" pitchFamily="18" charset="2"/>
              <a:buChar char=""/>
              <a:tabLst>
                <a:tab pos="457200" algn="l"/>
              </a:tabLst>
            </a:pPr>
            <a:r>
              <a:rPr lang="tr-TR" sz="2600" spc="-5" dirty="0">
                <a:effectLst/>
                <a:latin typeface="Tahoma" panose="020B0604030504040204" pitchFamily="34" charset="0"/>
                <a:ea typeface="Tahoma" panose="020B0604030504040204" pitchFamily="34" charset="0"/>
                <a:cs typeface="Tahoma" panose="020B0604030504040204" pitchFamily="34" charset="0"/>
              </a:rPr>
              <a:t>Dış faktörleri takip edip düşünerek karar verir</a:t>
            </a:r>
            <a:endParaRPr lang="tr-TR" sz="2600" dirty="0">
              <a:effectLst/>
              <a:latin typeface="Tahoma" panose="020B0604030504040204" pitchFamily="34" charset="0"/>
              <a:ea typeface="Tahoma" panose="020B0604030504040204" pitchFamily="34" charset="0"/>
              <a:cs typeface="Tahoma" panose="020B0604030504040204" pitchFamily="34" charset="0"/>
            </a:endParaRPr>
          </a:p>
        </p:txBody>
      </p:sp>
      <p:sp>
        <p:nvSpPr>
          <p:cNvPr id="6" name="Metin kutusu 5">
            <a:extLst>
              <a:ext uri="{FF2B5EF4-FFF2-40B4-BE49-F238E27FC236}">
                <a16:creationId xmlns:a16="http://schemas.microsoft.com/office/drawing/2014/main" id="{12306133-F395-40BB-BFB8-96A1E096523B}"/>
              </a:ext>
            </a:extLst>
          </p:cNvPr>
          <p:cNvSpPr txBox="1"/>
          <p:nvPr/>
        </p:nvSpPr>
        <p:spPr>
          <a:xfrm>
            <a:off x="1811215" y="175225"/>
            <a:ext cx="8627012" cy="730585"/>
          </a:xfrm>
          <a:prstGeom prst="rect">
            <a:avLst/>
          </a:prstGeom>
          <a:noFill/>
        </p:spPr>
        <p:txBody>
          <a:bodyPr wrap="square">
            <a:spAutoFit/>
          </a:bodyPr>
          <a:lstStyle/>
          <a:p>
            <a:pPr algn="ctr">
              <a:lnSpc>
                <a:spcPct val="150000"/>
              </a:lnSpc>
              <a:spcBef>
                <a:spcPts val="2340"/>
              </a:spcBef>
            </a:pPr>
            <a:r>
              <a:rPr lang="tr-TR" sz="3200" b="1" dirty="0">
                <a:solidFill>
                  <a:srgbClr val="292929"/>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77634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3EFFAC89-CDC6-4AAE-BBA5-6A5EDCA37FF7}"/>
              </a:ext>
            </a:extLst>
          </p:cNvPr>
          <p:cNvSpPr txBox="1"/>
          <p:nvPr/>
        </p:nvSpPr>
        <p:spPr>
          <a:xfrm>
            <a:off x="0" y="1296152"/>
            <a:ext cx="12063046" cy="4836580"/>
          </a:xfrm>
          <a:prstGeom prst="rect">
            <a:avLst/>
          </a:prstGeom>
          <a:noFill/>
        </p:spPr>
        <p:txBody>
          <a:bodyPr wrap="square">
            <a:spAutoFit/>
          </a:bodyPr>
          <a:lstStyle/>
          <a:p>
            <a:pPr algn="ctr">
              <a:lnSpc>
                <a:spcPct val="150000"/>
              </a:lnSpc>
              <a:spcAft>
                <a:spcPts val="750"/>
              </a:spcAft>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Liderlerin, çevresinde kendilerine bağlı kişileri etkileme gücü vardır. Ancak bu etkileme gücü, kendisine yarardan ziyade onların şahsi gelişimine yöneliktir.</a:t>
            </a:r>
          </a:p>
          <a:p>
            <a:pPr algn="ctr">
              <a:lnSpc>
                <a:spcPct val="150000"/>
              </a:lnSpc>
              <a:spcAft>
                <a:spcPts val="750"/>
              </a:spcAft>
            </a:pP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750"/>
              </a:spcAft>
            </a:pPr>
            <a:endPar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750"/>
              </a:spcAft>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tr-TR" sz="2800" dirty="0">
                <a:effectLst/>
                <a:latin typeface="Tahoma" panose="020B0604030504040204" pitchFamily="34" charset="0"/>
                <a:ea typeface="Tahoma" panose="020B0604030504040204" pitchFamily="34" charset="0"/>
                <a:cs typeface="Tahoma" panose="020B0604030504040204" pitchFamily="34" charset="0"/>
              </a:rPr>
              <a:t>'</a:t>
            </a:r>
            <a:r>
              <a:rPr lang="tr-TR" sz="2800" dirty="0" err="1">
                <a:effectLst/>
                <a:latin typeface="Tahoma" panose="020B0604030504040204" pitchFamily="34" charset="0"/>
                <a:ea typeface="Tahoma" panose="020B0604030504040204" pitchFamily="34" charset="0"/>
                <a:cs typeface="Tahoma" panose="020B0604030504040204" pitchFamily="34" charset="0"/>
              </a:rPr>
              <a:t>Ben'cil</a:t>
            </a:r>
            <a:r>
              <a:rPr lang="tr-TR" sz="2800" dirty="0">
                <a:effectLst/>
                <a:latin typeface="Tahoma" panose="020B0604030504040204" pitchFamily="34" charset="0"/>
                <a:ea typeface="Tahoma" panose="020B0604030504040204" pitchFamily="34" charset="0"/>
                <a:cs typeface="Tahoma" panose="020B0604030504040204" pitchFamily="34" charset="0"/>
              </a:rPr>
              <a:t> gözükmelerine rağmen aslında '</a:t>
            </a:r>
            <a:r>
              <a:rPr lang="tr-TR" sz="2800" dirty="0" err="1">
                <a:effectLst/>
                <a:latin typeface="Tahoma" panose="020B0604030504040204" pitchFamily="34" charset="0"/>
                <a:ea typeface="Tahoma" panose="020B0604030504040204" pitchFamily="34" charset="0"/>
                <a:cs typeface="Tahoma" panose="020B0604030504040204" pitchFamily="34" charset="0"/>
              </a:rPr>
              <a:t>biz'cidirler</a:t>
            </a:r>
            <a:r>
              <a:rPr lang="tr-TR" sz="2800" dirty="0">
                <a:effectLst/>
                <a:latin typeface="Tahoma" panose="020B0604030504040204" pitchFamily="34" charset="0"/>
                <a:ea typeface="Tahoma" panose="020B0604030504040204" pitchFamily="34" charset="0"/>
                <a:cs typeface="Tahoma" panose="020B0604030504040204" pitchFamily="34" charset="0"/>
              </a:rPr>
              <a:t>, yani takım ruhuna önem verirler. Yenilikleri takip ederler ve her daim yenilikçidirler. </a:t>
            </a:r>
          </a:p>
        </p:txBody>
      </p:sp>
      <p:sp>
        <p:nvSpPr>
          <p:cNvPr id="6" name="Metin kutusu 5">
            <a:extLst>
              <a:ext uri="{FF2B5EF4-FFF2-40B4-BE49-F238E27FC236}">
                <a16:creationId xmlns:a16="http://schemas.microsoft.com/office/drawing/2014/main" id="{4E23D737-7E6E-4307-A78E-055B2A185734}"/>
              </a:ext>
            </a:extLst>
          </p:cNvPr>
          <p:cNvSpPr txBox="1"/>
          <p:nvPr/>
        </p:nvSpPr>
        <p:spPr>
          <a:xfrm>
            <a:off x="2683412" y="266805"/>
            <a:ext cx="7382022"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38784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3EFFAC89-CDC6-4AAE-BBA5-6A5EDCA37FF7}"/>
              </a:ext>
            </a:extLst>
          </p:cNvPr>
          <p:cNvSpPr txBox="1"/>
          <p:nvPr/>
        </p:nvSpPr>
        <p:spPr>
          <a:xfrm>
            <a:off x="0" y="1282084"/>
            <a:ext cx="12063046" cy="5585503"/>
          </a:xfrm>
          <a:prstGeom prst="rect">
            <a:avLst/>
          </a:prstGeom>
          <a:noFill/>
        </p:spPr>
        <p:txBody>
          <a:bodyPr wrap="square">
            <a:spAutoFit/>
          </a:bodyPr>
          <a:lstStyle/>
          <a:p>
            <a:pPr algn="ctr">
              <a:lnSpc>
                <a:spcPct val="150000"/>
              </a:lnSpc>
              <a:spcAft>
                <a:spcPts val="750"/>
              </a:spcAft>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İletişim yetenekleri kuvvetlidir. İletişim kurması en zor çalışanla dahi rahatlıkla diyalog geliştirebilirler.</a:t>
            </a:r>
          </a:p>
          <a:p>
            <a:pPr algn="ctr">
              <a:lnSpc>
                <a:spcPct val="150000"/>
              </a:lnSpc>
              <a:spcAft>
                <a:spcPts val="750"/>
              </a:spcAft>
            </a:pP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750"/>
              </a:spcAft>
            </a:pPr>
            <a:endPar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750"/>
              </a:spcAft>
            </a:pP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750"/>
              </a:spcAft>
            </a:pPr>
            <a:r>
              <a:rPr lang="tr-TR" sz="2800" dirty="0">
                <a:effectLst/>
                <a:latin typeface="Tahoma" panose="020B0604030504040204" pitchFamily="34" charset="0"/>
                <a:ea typeface="Tahoma" panose="020B0604030504040204" pitchFamily="34" charset="0"/>
                <a:cs typeface="Tahoma" panose="020B0604030504040204" pitchFamily="34" charset="0"/>
              </a:rPr>
              <a:t> Vizyon ve misyon sahibi olmaları da bir diğer dikkat çekici özellikleridir. Yaşanan gelişmelere bütünsel bakabilme becerisine sahip olan liderler sabırlı, tutarlı ve pozitiftirler. </a:t>
            </a:r>
          </a:p>
        </p:txBody>
      </p:sp>
      <p:sp>
        <p:nvSpPr>
          <p:cNvPr id="6" name="Metin kutusu 5">
            <a:extLst>
              <a:ext uri="{FF2B5EF4-FFF2-40B4-BE49-F238E27FC236}">
                <a16:creationId xmlns:a16="http://schemas.microsoft.com/office/drawing/2014/main" id="{4E23D737-7E6E-4307-A78E-055B2A185734}"/>
              </a:ext>
            </a:extLst>
          </p:cNvPr>
          <p:cNvSpPr txBox="1"/>
          <p:nvPr/>
        </p:nvSpPr>
        <p:spPr>
          <a:xfrm>
            <a:off x="2683411" y="266805"/>
            <a:ext cx="7058465"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59670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3EFFAC89-CDC6-4AAE-BBA5-6A5EDCA37FF7}"/>
              </a:ext>
            </a:extLst>
          </p:cNvPr>
          <p:cNvSpPr txBox="1"/>
          <p:nvPr/>
        </p:nvSpPr>
        <p:spPr>
          <a:xfrm>
            <a:off x="128954" y="1134374"/>
            <a:ext cx="12063046" cy="4190250"/>
          </a:xfrm>
          <a:prstGeom prst="rect">
            <a:avLst/>
          </a:prstGeom>
          <a:noFill/>
        </p:spPr>
        <p:txBody>
          <a:bodyPr wrap="square">
            <a:spAutoFit/>
          </a:bodyPr>
          <a:lstStyle/>
          <a:p>
            <a:pPr algn="ctr">
              <a:lnSpc>
                <a:spcPct val="150000"/>
              </a:lnSpc>
              <a:spcAft>
                <a:spcPts val="750"/>
              </a:spcAft>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Problem çözme yetenekleri gelişmiş olan liderler risk almaktan kaçınmazlar, "Hayır" demekten çekinmezler. </a:t>
            </a:r>
          </a:p>
          <a:p>
            <a:pPr algn="ctr">
              <a:lnSpc>
                <a:spcPct val="150000"/>
              </a:lnSpc>
              <a:spcAft>
                <a:spcPts val="750"/>
              </a:spcAft>
            </a:pP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750"/>
              </a:spcAft>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Adalet duygularının gelişmiş olmaları, kararlı ve açık sözlü olmaları da liderlerin dikkat çeken özellikleri arasındadır.</a:t>
            </a:r>
          </a:p>
          <a:p>
            <a:pPr algn="ctr">
              <a:lnSpc>
                <a:spcPct val="150000"/>
              </a:lnSpc>
              <a:spcAft>
                <a:spcPts val="1800"/>
              </a:spcAft>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p>
        </p:txBody>
      </p:sp>
      <p:sp>
        <p:nvSpPr>
          <p:cNvPr id="6" name="Metin kutusu 5">
            <a:extLst>
              <a:ext uri="{FF2B5EF4-FFF2-40B4-BE49-F238E27FC236}">
                <a16:creationId xmlns:a16="http://schemas.microsoft.com/office/drawing/2014/main" id="{4E23D737-7E6E-4307-A78E-055B2A185734}"/>
              </a:ext>
            </a:extLst>
          </p:cNvPr>
          <p:cNvSpPr txBox="1"/>
          <p:nvPr/>
        </p:nvSpPr>
        <p:spPr>
          <a:xfrm>
            <a:off x="2683411" y="266805"/>
            <a:ext cx="7065499"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33652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6" name="Metin kutusu 5">
            <a:extLst>
              <a:ext uri="{FF2B5EF4-FFF2-40B4-BE49-F238E27FC236}">
                <a16:creationId xmlns:a16="http://schemas.microsoft.com/office/drawing/2014/main" id="{66833210-52FE-4BA5-9339-3B0D6DF5CE55}"/>
              </a:ext>
            </a:extLst>
          </p:cNvPr>
          <p:cNvSpPr txBox="1"/>
          <p:nvPr/>
        </p:nvSpPr>
        <p:spPr>
          <a:xfrm>
            <a:off x="587828" y="964868"/>
            <a:ext cx="11049000" cy="3236142"/>
          </a:xfrm>
          <a:prstGeom prst="rect">
            <a:avLst/>
          </a:prstGeom>
          <a:noFill/>
        </p:spPr>
        <p:txBody>
          <a:bodyPr wrap="square">
            <a:spAutoFit/>
          </a:bodyPr>
          <a:lstStyle/>
          <a:p>
            <a:pPr algn="ctr">
              <a:lnSpc>
                <a:spcPct val="150000"/>
              </a:lnSpc>
            </a:pPr>
            <a:endPar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•Lider hayali hakikate dönüştürebilendir.</a:t>
            </a:r>
          </a:p>
          <a:p>
            <a:pPr algn="ctr">
              <a:lnSpc>
                <a:spcPct val="150000"/>
              </a:lnSpc>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•Lider gönüllerde taht kurabilendir.</a:t>
            </a:r>
          </a:p>
          <a:p>
            <a:pPr algn="ctr">
              <a:lnSpc>
                <a:spcPct val="150000"/>
              </a:lnSpc>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•Liderlik insan ve davranışıyla ilgilidir ve yönetim olgusunun sadece bir yönüdür. </a:t>
            </a:r>
          </a:p>
        </p:txBody>
      </p:sp>
      <p:sp>
        <p:nvSpPr>
          <p:cNvPr id="9" name="Metin kutusu 8">
            <a:extLst>
              <a:ext uri="{FF2B5EF4-FFF2-40B4-BE49-F238E27FC236}">
                <a16:creationId xmlns:a16="http://schemas.microsoft.com/office/drawing/2014/main" id="{F71136A1-C775-4252-91C5-10B59C0D4362}"/>
              </a:ext>
            </a:extLst>
          </p:cNvPr>
          <p:cNvSpPr txBox="1"/>
          <p:nvPr/>
        </p:nvSpPr>
        <p:spPr>
          <a:xfrm>
            <a:off x="2683411" y="266805"/>
            <a:ext cx="6861517"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84412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8" name="Metin kutusu 7">
            <a:extLst>
              <a:ext uri="{FF2B5EF4-FFF2-40B4-BE49-F238E27FC236}">
                <a16:creationId xmlns:a16="http://schemas.microsoft.com/office/drawing/2014/main" id="{69A01538-2D13-4947-A3CF-D276CB87A72A}"/>
              </a:ext>
            </a:extLst>
          </p:cNvPr>
          <p:cNvSpPr txBox="1"/>
          <p:nvPr/>
        </p:nvSpPr>
        <p:spPr>
          <a:xfrm>
            <a:off x="654148" y="1696219"/>
            <a:ext cx="11240086" cy="1297150"/>
          </a:xfrm>
          <a:prstGeom prst="rect">
            <a:avLst/>
          </a:prstGeom>
          <a:noFill/>
        </p:spPr>
        <p:txBody>
          <a:bodyPr wrap="square">
            <a:spAutoFit/>
          </a:bodyPr>
          <a:lstStyle/>
          <a:p>
            <a:pPr algn="ctr">
              <a:lnSpc>
                <a:spcPct val="150000"/>
              </a:lnSpc>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Liderin en önemli görevi; takipçilerinin içindeki devi uyandırmaktır. </a:t>
            </a:r>
          </a:p>
          <a:p>
            <a:pPr algn="ctr">
              <a:lnSpc>
                <a:spcPct val="150000"/>
              </a:lnSpc>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Onların içindeki cevheri keşfederek onu işleyip parlatmaktır.</a:t>
            </a:r>
            <a:endParaRPr lang="tr-TR" sz="2800" dirty="0">
              <a:latin typeface="Tahoma" panose="020B0604030504040204" pitchFamily="34" charset="0"/>
              <a:ea typeface="Tahoma" panose="020B0604030504040204" pitchFamily="34" charset="0"/>
              <a:cs typeface="Tahoma" panose="020B0604030504040204" pitchFamily="34" charset="0"/>
            </a:endParaRPr>
          </a:p>
        </p:txBody>
      </p:sp>
      <p:sp>
        <p:nvSpPr>
          <p:cNvPr id="9" name="Metin kutusu 8">
            <a:extLst>
              <a:ext uri="{FF2B5EF4-FFF2-40B4-BE49-F238E27FC236}">
                <a16:creationId xmlns:a16="http://schemas.microsoft.com/office/drawing/2014/main" id="{4BF2293C-64FD-4FAE-89A9-C79A7B618115}"/>
              </a:ext>
            </a:extLst>
          </p:cNvPr>
          <p:cNvSpPr txBox="1"/>
          <p:nvPr/>
        </p:nvSpPr>
        <p:spPr>
          <a:xfrm>
            <a:off x="2683412" y="266805"/>
            <a:ext cx="7262446"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40414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21B9C8FB-D45D-4CB8-AC5A-BE7B2884DF35}"/>
              </a:ext>
            </a:extLst>
          </p:cNvPr>
          <p:cNvSpPr txBox="1"/>
          <p:nvPr/>
        </p:nvSpPr>
        <p:spPr>
          <a:xfrm>
            <a:off x="1336431" y="1363153"/>
            <a:ext cx="9826283" cy="2589812"/>
          </a:xfrm>
          <a:prstGeom prst="rect">
            <a:avLst/>
          </a:prstGeom>
          <a:noFill/>
        </p:spPr>
        <p:txBody>
          <a:bodyPr wrap="square">
            <a:spAutoFit/>
          </a:bodyPr>
          <a:lstStyle/>
          <a:p>
            <a:pPr algn="ctr">
              <a:lnSpc>
                <a:spcPct val="150000"/>
              </a:lnSpc>
            </a:pPr>
            <a:r>
              <a:rPr lang="tr-TR" sz="280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Lider zekidir.</a:t>
            </a:r>
          </a:p>
          <a:p>
            <a:pPr algn="ctr">
              <a:lnSpc>
                <a:spcPct val="150000"/>
              </a:lnSpc>
            </a:pPr>
            <a:r>
              <a:rPr lang="tr-TR" sz="280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Lider aktif  ve dışa dönüktür.</a:t>
            </a:r>
          </a:p>
          <a:p>
            <a:pPr algn="ctr">
              <a:lnSpc>
                <a:spcPct val="150000"/>
              </a:lnSpc>
            </a:pPr>
            <a:r>
              <a:rPr lang="tr-TR" sz="280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Lider kendine güven ve saygı duyar.</a:t>
            </a: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tr-TR" sz="280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Lider her konuda bilgili  ve bazı konularda da uzmandır.</a:t>
            </a: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Metin kutusu 5">
            <a:extLst>
              <a:ext uri="{FF2B5EF4-FFF2-40B4-BE49-F238E27FC236}">
                <a16:creationId xmlns:a16="http://schemas.microsoft.com/office/drawing/2014/main" id="{C5CE1678-F71A-4A4F-A93B-7642E03E89A5}"/>
              </a:ext>
            </a:extLst>
          </p:cNvPr>
          <p:cNvSpPr txBox="1"/>
          <p:nvPr/>
        </p:nvSpPr>
        <p:spPr>
          <a:xfrm>
            <a:off x="2838155" y="280873"/>
            <a:ext cx="6791179"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04322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6" name="Metin kutusu 5">
            <a:extLst>
              <a:ext uri="{FF2B5EF4-FFF2-40B4-BE49-F238E27FC236}">
                <a16:creationId xmlns:a16="http://schemas.microsoft.com/office/drawing/2014/main" id="{A15E5610-5706-453C-949A-04F414055EE4}"/>
              </a:ext>
            </a:extLst>
          </p:cNvPr>
          <p:cNvSpPr txBox="1"/>
          <p:nvPr/>
        </p:nvSpPr>
        <p:spPr>
          <a:xfrm>
            <a:off x="175846" y="1247896"/>
            <a:ext cx="11917680" cy="5175135"/>
          </a:xfrm>
          <a:prstGeom prst="rect">
            <a:avLst/>
          </a:prstGeom>
          <a:noFill/>
        </p:spPr>
        <p:txBody>
          <a:bodyPr wrap="square">
            <a:spAutoFit/>
          </a:bodyPr>
          <a:lstStyle/>
          <a:p>
            <a:pPr algn="ctr">
              <a:lnSpc>
                <a:spcPct val="150000"/>
              </a:lnSpc>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En iyi lider ise, davranış biçimini koşullara, gruba ve kişisel özelliklerine uydurabilen liderdir. </a:t>
            </a:r>
          </a:p>
          <a:p>
            <a:pPr algn="ctr">
              <a:lnSpc>
                <a:spcPct val="150000"/>
              </a:lnSpc>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İletişimde önemli olan şey, konuşmaktan önce dinleyebilmektir. </a:t>
            </a:r>
          </a:p>
          <a:p>
            <a:pPr algn="ctr">
              <a:lnSpc>
                <a:spcPct val="150000"/>
              </a:lnSpc>
            </a:pP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Dinlemeyi becerebilen lider, karşısındakini tanımayı ve anlamayı başarabilir.</a:t>
            </a:r>
          </a:p>
          <a:p>
            <a:pPr algn="ctr">
              <a:lnSpc>
                <a:spcPct val="150000"/>
              </a:lnSpc>
            </a:pPr>
            <a:endPar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tr-TR" sz="2800" dirty="0">
                <a:effectLst/>
                <a:latin typeface="Tahoma" panose="020B0604030504040204" pitchFamily="34" charset="0"/>
                <a:ea typeface="Tahoma" panose="020B0604030504040204" pitchFamily="34" charset="0"/>
                <a:cs typeface="Tahoma" panose="020B0604030504040204" pitchFamily="34" charset="0"/>
              </a:rPr>
              <a:t>Dinlemekten sonraki adım, isteklerinizi ve beklentilerinizi doğru ifade edebilmektir. </a:t>
            </a:r>
            <a:endParaRPr lang="tr-TR" sz="2800" dirty="0">
              <a:latin typeface="Tahoma" panose="020B0604030504040204" pitchFamily="34" charset="0"/>
              <a:ea typeface="Tahoma" panose="020B0604030504040204" pitchFamily="34" charset="0"/>
              <a:cs typeface="Tahoma" panose="020B0604030504040204" pitchFamily="34" charset="0"/>
            </a:endParaRPr>
          </a:p>
        </p:txBody>
      </p:sp>
      <p:sp>
        <p:nvSpPr>
          <p:cNvPr id="4" name="Metin kutusu 3">
            <a:extLst>
              <a:ext uri="{FF2B5EF4-FFF2-40B4-BE49-F238E27FC236}">
                <a16:creationId xmlns:a16="http://schemas.microsoft.com/office/drawing/2014/main" id="{B30D2CFE-2010-4C9A-9A65-A626141590FE}"/>
              </a:ext>
            </a:extLst>
          </p:cNvPr>
          <p:cNvSpPr txBox="1"/>
          <p:nvPr/>
        </p:nvSpPr>
        <p:spPr>
          <a:xfrm>
            <a:off x="2838156" y="280873"/>
            <a:ext cx="7037364"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6463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69615FD4-6A6D-4B81-9A24-030009AAE9FA}"/>
              </a:ext>
            </a:extLst>
          </p:cNvPr>
          <p:cNvSpPr txBox="1"/>
          <p:nvPr/>
        </p:nvSpPr>
        <p:spPr>
          <a:xfrm>
            <a:off x="618979" y="1820818"/>
            <a:ext cx="10958732" cy="1297150"/>
          </a:xfrm>
          <a:prstGeom prst="rect">
            <a:avLst/>
          </a:prstGeom>
          <a:noFill/>
        </p:spPr>
        <p:txBody>
          <a:bodyPr wrap="square">
            <a:spAutoFit/>
          </a:bodyPr>
          <a:lstStyle/>
          <a:p>
            <a:pPr algn="ctr">
              <a:lnSpc>
                <a:spcPct val="150000"/>
              </a:lnSpc>
            </a:pPr>
            <a:r>
              <a:rPr lang="tr-TR" sz="2800" dirty="0">
                <a:solidFill>
                  <a:schemeClr val="bg1"/>
                </a:solidFill>
                <a:latin typeface="Tahoma" panose="020B0604030504040204" pitchFamily="34" charset="0"/>
                <a:ea typeface="Tahoma" panose="020B0604030504040204" pitchFamily="34" charset="0"/>
                <a:cs typeface="Tahoma" panose="020B0604030504040204" pitchFamily="34" charset="0"/>
              </a:rPr>
              <a:t>Liderliğin hedefi; yetersiz şeyler yapanlara iyi şeyler yapmayı, iyi şeyler yapanlara da daha iyisini yapmayı öğretmektir.</a:t>
            </a:r>
          </a:p>
        </p:txBody>
      </p:sp>
      <p:sp>
        <p:nvSpPr>
          <p:cNvPr id="6" name="Metin kutusu 5">
            <a:extLst>
              <a:ext uri="{FF2B5EF4-FFF2-40B4-BE49-F238E27FC236}">
                <a16:creationId xmlns:a16="http://schemas.microsoft.com/office/drawing/2014/main" id="{2B488EF4-8967-460A-917F-FA1482A748EC}"/>
              </a:ext>
            </a:extLst>
          </p:cNvPr>
          <p:cNvSpPr txBox="1"/>
          <p:nvPr/>
        </p:nvSpPr>
        <p:spPr>
          <a:xfrm>
            <a:off x="2838155" y="280873"/>
            <a:ext cx="6819315"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73796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6" name="Metin kutusu 5">
            <a:extLst>
              <a:ext uri="{FF2B5EF4-FFF2-40B4-BE49-F238E27FC236}">
                <a16:creationId xmlns:a16="http://schemas.microsoft.com/office/drawing/2014/main" id="{8D4DCAC3-84C0-4ECC-93FD-5F281AE79023}"/>
              </a:ext>
            </a:extLst>
          </p:cNvPr>
          <p:cNvSpPr txBox="1"/>
          <p:nvPr/>
        </p:nvSpPr>
        <p:spPr>
          <a:xfrm>
            <a:off x="1171135" y="1320915"/>
            <a:ext cx="9850902" cy="3236142"/>
          </a:xfrm>
          <a:prstGeom prst="rect">
            <a:avLst/>
          </a:prstGeom>
          <a:noFill/>
        </p:spPr>
        <p:txBody>
          <a:bodyPr wrap="square">
            <a:spAutoFit/>
          </a:bodyPr>
          <a:lstStyle/>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Lider kurmay takımını iyi seçebilendir. İşleri ehline verir.</a:t>
            </a:r>
          </a:p>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•Lider cesur ve korkusuzdur. </a:t>
            </a:r>
          </a:p>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•Risk almaktan çekinmez. </a:t>
            </a:r>
          </a:p>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•Lider düzgün ve mantıklı konuşur.</a:t>
            </a:r>
          </a:p>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•Liderin fiziği düzgündür.</a:t>
            </a:r>
          </a:p>
        </p:txBody>
      </p:sp>
      <p:sp>
        <p:nvSpPr>
          <p:cNvPr id="7" name="Metin kutusu 6">
            <a:extLst>
              <a:ext uri="{FF2B5EF4-FFF2-40B4-BE49-F238E27FC236}">
                <a16:creationId xmlns:a16="http://schemas.microsoft.com/office/drawing/2014/main" id="{F5999B76-0F0E-4893-B6A5-4FBBF1A74EA9}"/>
              </a:ext>
            </a:extLst>
          </p:cNvPr>
          <p:cNvSpPr txBox="1"/>
          <p:nvPr/>
        </p:nvSpPr>
        <p:spPr>
          <a:xfrm>
            <a:off x="2683412" y="266805"/>
            <a:ext cx="7016262"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69096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6" name="Metin kutusu 5">
            <a:extLst>
              <a:ext uri="{FF2B5EF4-FFF2-40B4-BE49-F238E27FC236}">
                <a16:creationId xmlns:a16="http://schemas.microsoft.com/office/drawing/2014/main" id="{ACA41D9D-BD9F-4C4D-90A2-DDEE3334006F}"/>
              </a:ext>
            </a:extLst>
          </p:cNvPr>
          <p:cNvSpPr txBox="1"/>
          <p:nvPr/>
        </p:nvSpPr>
        <p:spPr>
          <a:xfrm>
            <a:off x="91440" y="892241"/>
            <a:ext cx="11943471" cy="4374339"/>
          </a:xfrm>
          <a:prstGeom prst="rect">
            <a:avLst/>
          </a:prstGeom>
          <a:noFill/>
        </p:spPr>
        <p:txBody>
          <a:bodyPr wrap="square">
            <a:spAutoFit/>
          </a:bodyPr>
          <a:lstStyle/>
          <a:p>
            <a:pPr algn="ctr">
              <a:lnSpc>
                <a:spcPct val="150000"/>
              </a:lnSpc>
              <a:spcAft>
                <a:spcPts val="1950"/>
              </a:spcAft>
            </a:pPr>
            <a:r>
              <a:rPr lang="tr-TR" sz="2900" dirty="0">
                <a:solidFill>
                  <a:srgbClr val="222222"/>
                </a:solidFill>
                <a:effectLst/>
                <a:latin typeface="Tahoma" panose="020B0604030504040204" pitchFamily="34" charset="0"/>
                <a:ea typeface="Tahoma" panose="020B0604030504040204" pitchFamily="34" charset="0"/>
                <a:cs typeface="Tahoma" panose="020B0604030504040204" pitchFamily="34" charset="0"/>
              </a:rPr>
              <a:t>2) Çocukken oyun kurucu siz olur muydunuz?</a:t>
            </a:r>
            <a:endParaRPr lang="tr-TR" sz="29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900" dirty="0">
                <a:solidFill>
                  <a:srgbClr val="222222"/>
                </a:solidFill>
                <a:effectLst/>
                <a:latin typeface="Tahoma" panose="020B0604030504040204" pitchFamily="34" charset="0"/>
                <a:ea typeface="Tahoma" panose="020B0604030504040204" pitchFamily="34" charset="0"/>
                <a:cs typeface="Tahoma" panose="020B0604030504040204" pitchFamily="34" charset="0"/>
              </a:rPr>
              <a:t>A) Evet, her zaman ben olurdum.</a:t>
            </a:r>
            <a:endParaRPr lang="tr-TR" sz="29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900" dirty="0">
                <a:solidFill>
                  <a:srgbClr val="222222"/>
                </a:solidFill>
                <a:effectLst/>
                <a:latin typeface="Tahoma" panose="020B0604030504040204" pitchFamily="34" charset="0"/>
                <a:ea typeface="Tahoma" panose="020B0604030504040204" pitchFamily="34" charset="0"/>
                <a:cs typeface="Tahoma" panose="020B0604030504040204" pitchFamily="34" charset="0"/>
              </a:rPr>
              <a:t>B) Takıma uyardım</a:t>
            </a:r>
            <a:endParaRPr lang="tr-TR" sz="29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900" dirty="0">
                <a:solidFill>
                  <a:srgbClr val="222222"/>
                </a:solidFill>
                <a:effectLst/>
                <a:latin typeface="Tahoma" panose="020B0604030504040204" pitchFamily="34" charset="0"/>
                <a:ea typeface="Tahoma" panose="020B0604030504040204" pitchFamily="34" charset="0"/>
                <a:cs typeface="Tahoma" panose="020B0604030504040204" pitchFamily="34" charset="0"/>
              </a:rPr>
              <a:t>C) Oyun oynamayı pek sevmezdim ama ısrar edildiğinde de kıramazdım.</a:t>
            </a:r>
            <a:endParaRPr lang="tr-TR" sz="29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endParaRPr lang="tr-TR" sz="2900" dirty="0">
              <a:effectLst/>
              <a:latin typeface="Tahoma" panose="020B0604030504040204" pitchFamily="34" charset="0"/>
              <a:ea typeface="Tahoma" panose="020B0604030504040204" pitchFamily="34" charset="0"/>
              <a:cs typeface="Tahoma" panose="020B0604030504040204" pitchFamily="34" charset="0"/>
            </a:endParaRPr>
          </a:p>
        </p:txBody>
      </p:sp>
      <p:sp>
        <p:nvSpPr>
          <p:cNvPr id="7" name="Metin kutusu 6">
            <a:extLst>
              <a:ext uri="{FF2B5EF4-FFF2-40B4-BE49-F238E27FC236}">
                <a16:creationId xmlns:a16="http://schemas.microsoft.com/office/drawing/2014/main" id="{2E040151-B9AC-47E2-B574-EE5D4D3E4BD5}"/>
              </a:ext>
            </a:extLst>
          </p:cNvPr>
          <p:cNvSpPr txBox="1"/>
          <p:nvPr/>
        </p:nvSpPr>
        <p:spPr>
          <a:xfrm>
            <a:off x="2227121" y="101730"/>
            <a:ext cx="8841544" cy="730585"/>
          </a:xfrm>
          <a:prstGeom prst="rect">
            <a:avLst/>
          </a:prstGeom>
          <a:noFill/>
        </p:spPr>
        <p:txBody>
          <a:bodyPr wrap="square">
            <a:spAutoFit/>
          </a:bodyPr>
          <a:lstStyle/>
          <a:p>
            <a:pPr algn="ctr">
              <a:lnSpc>
                <a:spcPct val="150000"/>
              </a:lnSpc>
              <a:spcAft>
                <a:spcPts val="1950"/>
              </a:spcAft>
            </a:pPr>
            <a:r>
              <a:rPr lang="tr-TR" sz="3200" b="1" dirty="0">
                <a:solidFill>
                  <a:srgbClr val="222222"/>
                </a:solidFill>
                <a:effectLst/>
                <a:latin typeface="Tahoma" panose="020B0604030504040204" pitchFamily="34" charset="0"/>
                <a:ea typeface="Tahoma" panose="020B0604030504040204" pitchFamily="34" charset="0"/>
                <a:cs typeface="Tahoma" panose="020B0604030504040204" pitchFamily="34" charset="0"/>
              </a:rPr>
              <a:t>MİNİK BİR TEST</a:t>
            </a:r>
            <a:endParaRPr lang="tr-TR" sz="3200"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73207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8" name="Metin kutusu 7">
            <a:extLst>
              <a:ext uri="{FF2B5EF4-FFF2-40B4-BE49-F238E27FC236}">
                <a16:creationId xmlns:a16="http://schemas.microsoft.com/office/drawing/2014/main" id="{1E872A20-9AAF-4236-9B7F-308B2D568BDD}"/>
              </a:ext>
            </a:extLst>
          </p:cNvPr>
          <p:cNvSpPr txBox="1"/>
          <p:nvPr/>
        </p:nvSpPr>
        <p:spPr>
          <a:xfrm>
            <a:off x="407962" y="1496760"/>
            <a:ext cx="11683219" cy="3236142"/>
          </a:xfrm>
          <a:prstGeom prst="rect">
            <a:avLst/>
          </a:prstGeom>
          <a:noFill/>
        </p:spPr>
        <p:txBody>
          <a:bodyPr wrap="square">
            <a:spAutoFit/>
          </a:bodyPr>
          <a:lstStyle/>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Lider duygusal olarak güçlüdür.</a:t>
            </a:r>
          </a:p>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•Liderin giyim kuşamı düzgündür.</a:t>
            </a:r>
          </a:p>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•Lider grup üyeleriyle yakından ilgilenir. Onlara karşı çok vefalı ve merhametlidir.</a:t>
            </a:r>
          </a:p>
          <a:p>
            <a:pPr algn="ctr">
              <a:lnSpc>
                <a:spcPct val="150000"/>
              </a:lnSpc>
            </a:pPr>
            <a:endPar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Metin kutusu 6">
            <a:extLst>
              <a:ext uri="{FF2B5EF4-FFF2-40B4-BE49-F238E27FC236}">
                <a16:creationId xmlns:a16="http://schemas.microsoft.com/office/drawing/2014/main" id="{D2812FA7-E692-461C-B8C3-C0D8AF7DCA22}"/>
              </a:ext>
            </a:extLst>
          </p:cNvPr>
          <p:cNvSpPr txBox="1"/>
          <p:nvPr/>
        </p:nvSpPr>
        <p:spPr>
          <a:xfrm>
            <a:off x="2683411" y="266805"/>
            <a:ext cx="7255413"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25136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6" name="Metin kutusu 5">
            <a:extLst>
              <a:ext uri="{FF2B5EF4-FFF2-40B4-BE49-F238E27FC236}">
                <a16:creationId xmlns:a16="http://schemas.microsoft.com/office/drawing/2014/main" id="{B3ABAFB6-A265-4864-9C80-25E0B352DDE8}"/>
              </a:ext>
            </a:extLst>
          </p:cNvPr>
          <p:cNvSpPr txBox="1"/>
          <p:nvPr/>
        </p:nvSpPr>
        <p:spPr>
          <a:xfrm>
            <a:off x="611944" y="1072552"/>
            <a:ext cx="11078307" cy="1943481"/>
          </a:xfrm>
          <a:prstGeom prst="rect">
            <a:avLst/>
          </a:prstGeom>
          <a:noFill/>
        </p:spPr>
        <p:txBody>
          <a:bodyPr wrap="square">
            <a:spAutoFit/>
          </a:bodyPr>
          <a:lstStyle/>
          <a:p>
            <a:pPr algn="ctr">
              <a:lnSpc>
                <a:spcPct val="150000"/>
              </a:lnSpc>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Liderin ailesi de madden ve manen ona destek olmaktadır. </a:t>
            </a:r>
          </a:p>
          <a:p>
            <a:pPr algn="ctr">
              <a:lnSpc>
                <a:spcPct val="150000"/>
              </a:lnSpc>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•Lider, öneri yapan ve problem yerine çözüm üretendir. </a:t>
            </a:r>
          </a:p>
          <a:p>
            <a:pPr algn="ctr">
              <a:lnSpc>
                <a:spcPct val="150000"/>
              </a:lnSpc>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•Lider diğerleriyle kolay anlaşandır.</a:t>
            </a:r>
          </a:p>
        </p:txBody>
      </p:sp>
      <p:sp>
        <p:nvSpPr>
          <p:cNvPr id="8" name="Metin kutusu 7">
            <a:extLst>
              <a:ext uri="{FF2B5EF4-FFF2-40B4-BE49-F238E27FC236}">
                <a16:creationId xmlns:a16="http://schemas.microsoft.com/office/drawing/2014/main" id="{21ABBC31-1BD6-4B66-BACE-22B68C6CA2A8}"/>
              </a:ext>
            </a:extLst>
          </p:cNvPr>
          <p:cNvSpPr txBox="1"/>
          <p:nvPr/>
        </p:nvSpPr>
        <p:spPr>
          <a:xfrm>
            <a:off x="2683411" y="266805"/>
            <a:ext cx="7804053"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52548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7" name="Metin kutusu 6">
            <a:extLst>
              <a:ext uri="{FF2B5EF4-FFF2-40B4-BE49-F238E27FC236}">
                <a16:creationId xmlns:a16="http://schemas.microsoft.com/office/drawing/2014/main" id="{1E5C3FE9-B7DD-483D-B231-0F5EC84E046F}"/>
              </a:ext>
            </a:extLst>
          </p:cNvPr>
          <p:cNvSpPr txBox="1"/>
          <p:nvPr/>
        </p:nvSpPr>
        <p:spPr>
          <a:xfrm>
            <a:off x="654147" y="828546"/>
            <a:ext cx="10501532" cy="3882473"/>
          </a:xfrm>
          <a:prstGeom prst="rect">
            <a:avLst/>
          </a:prstGeom>
          <a:noFill/>
        </p:spPr>
        <p:txBody>
          <a:bodyPr wrap="square">
            <a:spAutoFit/>
          </a:bodyPr>
          <a:lstStyle/>
          <a:p>
            <a:pPr algn="ctr">
              <a:lnSpc>
                <a:spcPct val="150000"/>
              </a:lnSpc>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Lider vizyon sahibidir.</a:t>
            </a:r>
          </a:p>
          <a:p>
            <a:pPr algn="ctr">
              <a:lnSpc>
                <a:spcPct val="150000"/>
              </a:lnSpc>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•Lider neyi nerede ne zaman konuşacağını ve yapacağını  bilen insandır.</a:t>
            </a:r>
          </a:p>
          <a:p>
            <a:pPr algn="ctr">
              <a:lnSpc>
                <a:spcPct val="150000"/>
              </a:lnSpc>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•Lider sorumluluk taşıyan kimsedir.</a:t>
            </a:r>
          </a:p>
          <a:p>
            <a:pPr algn="ctr">
              <a:lnSpc>
                <a:spcPct val="150000"/>
              </a:lnSpc>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•Lider sınırlarını bilen insandır.</a:t>
            </a:r>
          </a:p>
          <a:p>
            <a:pPr algn="ctr">
              <a:lnSpc>
                <a:spcPct val="150000"/>
              </a:lnSpc>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•Lider inandırıcıdır, güven vericidir.</a:t>
            </a:r>
          </a:p>
        </p:txBody>
      </p:sp>
      <p:sp>
        <p:nvSpPr>
          <p:cNvPr id="8" name="Metin kutusu 7">
            <a:extLst>
              <a:ext uri="{FF2B5EF4-FFF2-40B4-BE49-F238E27FC236}">
                <a16:creationId xmlns:a16="http://schemas.microsoft.com/office/drawing/2014/main" id="{FF771753-63FE-4467-AD95-65822DD6B9E8}"/>
              </a:ext>
            </a:extLst>
          </p:cNvPr>
          <p:cNvSpPr txBox="1"/>
          <p:nvPr/>
        </p:nvSpPr>
        <p:spPr>
          <a:xfrm>
            <a:off x="2683412" y="266805"/>
            <a:ext cx="7297616"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5713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B87FCA01-A68A-4F72-B35F-1FB5AB9F1244}"/>
              </a:ext>
            </a:extLst>
          </p:cNvPr>
          <p:cNvSpPr txBox="1"/>
          <p:nvPr/>
        </p:nvSpPr>
        <p:spPr>
          <a:xfrm>
            <a:off x="267286" y="1194305"/>
            <a:ext cx="11641014" cy="3236142"/>
          </a:xfrm>
          <a:prstGeom prst="rect">
            <a:avLst/>
          </a:prstGeom>
          <a:noFill/>
        </p:spPr>
        <p:txBody>
          <a:bodyPr wrap="square">
            <a:spAutoFit/>
          </a:bodyPr>
          <a:lstStyle/>
          <a:p>
            <a:pPr algn="ctr">
              <a:lnSpc>
                <a:spcPct val="150000"/>
              </a:lnSpc>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•Lider bilgiye ve eğitime önem verir.</a:t>
            </a:r>
          </a:p>
          <a:p>
            <a:pPr algn="ctr">
              <a:lnSpc>
                <a:spcPct val="150000"/>
              </a:lnSpc>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•Lider bedeni zevklerine bağlı değildir. </a:t>
            </a:r>
          </a:p>
          <a:p>
            <a:pPr algn="ctr">
              <a:lnSpc>
                <a:spcPct val="150000"/>
              </a:lnSpc>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•Lider adaletlidir. Adaletsizlik mülkü (devleti) yıktığı gibi lideri de bitirir.</a:t>
            </a:r>
          </a:p>
          <a:p>
            <a:pPr algn="ctr">
              <a:lnSpc>
                <a:spcPct val="150000"/>
              </a:lnSpc>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•Lider cömerttir. </a:t>
            </a:r>
          </a:p>
          <a:p>
            <a:pPr algn="ctr">
              <a:lnSpc>
                <a:spcPct val="150000"/>
              </a:lnSpc>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•Lider grubu (halkı) gibi yaşar onlardan kopmaz.</a:t>
            </a:r>
          </a:p>
        </p:txBody>
      </p:sp>
      <p:sp>
        <p:nvSpPr>
          <p:cNvPr id="6" name="Metin kutusu 5">
            <a:extLst>
              <a:ext uri="{FF2B5EF4-FFF2-40B4-BE49-F238E27FC236}">
                <a16:creationId xmlns:a16="http://schemas.microsoft.com/office/drawing/2014/main" id="{78AABF1C-9C44-439B-A34C-A6BEA6E1C064}"/>
              </a:ext>
            </a:extLst>
          </p:cNvPr>
          <p:cNvSpPr txBox="1"/>
          <p:nvPr/>
        </p:nvSpPr>
        <p:spPr>
          <a:xfrm>
            <a:off x="2683411" y="266805"/>
            <a:ext cx="7255413"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21371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6104D86B-33F8-40AB-B9E0-FABD6150E0A4}"/>
              </a:ext>
            </a:extLst>
          </p:cNvPr>
          <p:cNvSpPr txBox="1"/>
          <p:nvPr/>
        </p:nvSpPr>
        <p:spPr>
          <a:xfrm>
            <a:off x="175846" y="1075572"/>
            <a:ext cx="11887200" cy="5175135"/>
          </a:xfrm>
          <a:prstGeom prst="rect">
            <a:avLst/>
          </a:prstGeom>
          <a:noFill/>
        </p:spPr>
        <p:txBody>
          <a:bodyPr wrap="square">
            <a:spAutoFit/>
          </a:bodyPr>
          <a:lstStyle/>
          <a:p>
            <a:pPr algn="ctr">
              <a:lnSpc>
                <a:spcPct val="150000"/>
              </a:lnSpc>
              <a:buFont typeface="Arial" panose="020B0604020202020204" pitchFamily="34" charset="0"/>
              <a:buChar char="•"/>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Daima elini taşın altına koyar. Başkalarına karşı büyük hırsları olmaz onun en büyük hırsı işini kusursuz yapmasıdır. O yüzden kişi ile değil işi ile uğraşır.</a:t>
            </a:r>
          </a:p>
          <a:p>
            <a:pPr algn="ctr">
              <a:lnSpc>
                <a:spcPct val="150000"/>
              </a:lnSpc>
              <a:buFont typeface="Arial" panose="020B0604020202020204" pitchFamily="34" charset="0"/>
              <a:buChar char="•"/>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İletişim becerisi yüksektir. Birileri ile paylaşımda bulunmayı kayıp değil kazanç olarak görür çünkü bilir ki güzel olan her şey paylaştıkça çoğalır.</a:t>
            </a:r>
          </a:p>
          <a:p>
            <a:pPr algn="ctr">
              <a:lnSpc>
                <a:spcPct val="150000"/>
              </a:lnSpc>
              <a:buFont typeface="Arial" panose="020B0604020202020204" pitchFamily="34" charset="0"/>
              <a:buChar char="•"/>
            </a:pPr>
            <a:endPar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buFont typeface="Arial" panose="020B0604020202020204" pitchFamily="34" charset="0"/>
              <a:buChar char="•"/>
            </a:pPr>
            <a:r>
              <a:rPr lang="tr-TR" sz="2800" b="0" i="0" dirty="0">
                <a:effectLst/>
                <a:latin typeface="Tahoma" panose="020B0604030504040204" pitchFamily="34" charset="0"/>
                <a:ea typeface="Tahoma" panose="020B0604030504040204" pitchFamily="34" charset="0"/>
                <a:cs typeface="Tahoma" panose="020B0604030504040204" pitchFamily="34" charset="0"/>
              </a:rPr>
              <a:t>Lider yanlış da yapsa arkasında durur. Gerekirse tek başına ipi göğüsler ve başkalarına suç atmak yerine “hata bende” erdemine sahiptir.</a:t>
            </a:r>
          </a:p>
        </p:txBody>
      </p:sp>
      <p:sp>
        <p:nvSpPr>
          <p:cNvPr id="6" name="Metin kutusu 5">
            <a:extLst>
              <a:ext uri="{FF2B5EF4-FFF2-40B4-BE49-F238E27FC236}">
                <a16:creationId xmlns:a16="http://schemas.microsoft.com/office/drawing/2014/main" id="{A9125346-11F8-4A90-AF27-BC1481AFD703}"/>
              </a:ext>
            </a:extLst>
          </p:cNvPr>
          <p:cNvSpPr txBox="1"/>
          <p:nvPr/>
        </p:nvSpPr>
        <p:spPr>
          <a:xfrm>
            <a:off x="2683412" y="266805"/>
            <a:ext cx="7825154"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99985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6104D86B-33F8-40AB-B9E0-FABD6150E0A4}"/>
              </a:ext>
            </a:extLst>
          </p:cNvPr>
          <p:cNvSpPr txBox="1"/>
          <p:nvPr/>
        </p:nvSpPr>
        <p:spPr>
          <a:xfrm>
            <a:off x="267286" y="991167"/>
            <a:ext cx="11852031" cy="3236142"/>
          </a:xfrm>
          <a:prstGeom prst="rect">
            <a:avLst/>
          </a:prstGeom>
          <a:noFill/>
        </p:spPr>
        <p:txBody>
          <a:bodyPr wrap="square">
            <a:spAutoFit/>
          </a:bodyPr>
          <a:lstStyle/>
          <a:p>
            <a:pPr algn="ctr">
              <a:lnSpc>
                <a:spcPct val="150000"/>
              </a:lnSpc>
              <a:buFont typeface="Arial" panose="020B0604020202020204" pitchFamily="34" charset="0"/>
              <a:buChar char="•"/>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Başarma konusunda hırslıdır ancak hırsına yenilmez; adımlarını daima sağlam atar. Risk bazen alır, bazen almaz ancak günün sonunda daima “en iyiyi” hedefler.</a:t>
            </a:r>
          </a:p>
          <a:p>
            <a:pPr algn="ctr">
              <a:lnSpc>
                <a:spcPct val="150000"/>
              </a:lnSpc>
              <a:buFont typeface="Arial" panose="020B0604020202020204" pitchFamily="34" charset="0"/>
              <a:buChar char="•"/>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 kendinden emindir. Bir duruşu vardır. Elinizi sıkarken bile lider olduğunu anlarsınız çünkü özgüven henüz tanışmada başlar.</a:t>
            </a:r>
          </a:p>
        </p:txBody>
      </p:sp>
      <p:sp>
        <p:nvSpPr>
          <p:cNvPr id="6" name="Metin kutusu 5">
            <a:extLst>
              <a:ext uri="{FF2B5EF4-FFF2-40B4-BE49-F238E27FC236}">
                <a16:creationId xmlns:a16="http://schemas.microsoft.com/office/drawing/2014/main" id="{49995530-EA7D-4E37-9D29-1AD6B99DA5F1}"/>
              </a:ext>
            </a:extLst>
          </p:cNvPr>
          <p:cNvSpPr txBox="1"/>
          <p:nvPr/>
        </p:nvSpPr>
        <p:spPr>
          <a:xfrm>
            <a:off x="2683412" y="266805"/>
            <a:ext cx="7192108"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31704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6104D86B-33F8-40AB-B9E0-FABD6150E0A4}"/>
              </a:ext>
            </a:extLst>
          </p:cNvPr>
          <p:cNvSpPr txBox="1"/>
          <p:nvPr/>
        </p:nvSpPr>
        <p:spPr>
          <a:xfrm>
            <a:off x="182880" y="773118"/>
            <a:ext cx="11936437" cy="5175135"/>
          </a:xfrm>
          <a:prstGeom prst="rect">
            <a:avLst/>
          </a:prstGeom>
          <a:noFill/>
        </p:spPr>
        <p:txBody>
          <a:bodyPr wrap="square">
            <a:spAutoFit/>
          </a:bodyPr>
          <a:lstStyle/>
          <a:p>
            <a:pPr algn="ctr">
              <a:lnSpc>
                <a:spcPct val="150000"/>
              </a:lnSpc>
              <a:buFont typeface="Arial" panose="020B0604020202020204" pitchFamily="34" charset="0"/>
              <a:buChar char="•"/>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Kendi doğruları ya da bilgileri doğrultusunda hareket etmez. Başka fikirlere de daima açıktır. Yenilikten korkmaz, temkini elden bırakmaz ancak gelişime ve yenilenmeye her zaman açıktır.</a:t>
            </a:r>
          </a:p>
          <a:p>
            <a:pPr algn="ctr">
              <a:lnSpc>
                <a:spcPct val="150000"/>
              </a:lnSpc>
              <a:buFont typeface="Arial" panose="020B0604020202020204" pitchFamily="34" charset="0"/>
              <a:buChar char="•"/>
            </a:pPr>
            <a:endPar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buFont typeface="Arial" panose="020B0604020202020204" pitchFamily="34" charset="0"/>
              <a:buChar char="•"/>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Öğrenmenin sonu yoktur liderlerde. Soru sormayı, işleri kurcalamayı sever. Öğrenme serüveni, kariyerinin en uç noktasında dahi olsa bitmez.</a:t>
            </a:r>
          </a:p>
          <a:p>
            <a:pPr algn="ctr">
              <a:lnSpc>
                <a:spcPct val="150000"/>
              </a:lnSpc>
              <a:buFont typeface="Arial" panose="020B0604020202020204" pitchFamily="34" charset="0"/>
              <a:buChar char="•"/>
            </a:pP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buFont typeface="Arial" panose="020B0604020202020204" pitchFamily="34" charset="0"/>
              <a:buChar char="•"/>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tr-TR" sz="2800" b="0" i="0" dirty="0">
                <a:effectLst/>
                <a:latin typeface="Tahoma" panose="020B0604030504040204" pitchFamily="34" charset="0"/>
                <a:ea typeface="Tahoma" panose="020B0604030504040204" pitchFamily="34" charset="0"/>
                <a:cs typeface="Tahoma" panose="020B0604030504040204" pitchFamily="34" charset="0"/>
              </a:rPr>
              <a:t>Doğru sorular sorarak olaylara farklı bakış açısı kazandırır.</a:t>
            </a:r>
          </a:p>
        </p:txBody>
      </p:sp>
      <p:sp>
        <p:nvSpPr>
          <p:cNvPr id="6" name="Metin kutusu 5">
            <a:extLst>
              <a:ext uri="{FF2B5EF4-FFF2-40B4-BE49-F238E27FC236}">
                <a16:creationId xmlns:a16="http://schemas.microsoft.com/office/drawing/2014/main" id="{99485CD6-17D3-4B3E-91DD-6742B8023F6A}"/>
              </a:ext>
            </a:extLst>
          </p:cNvPr>
          <p:cNvSpPr txBox="1"/>
          <p:nvPr/>
        </p:nvSpPr>
        <p:spPr>
          <a:xfrm>
            <a:off x="2683411" y="266805"/>
            <a:ext cx="7332785"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46613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6" name="Metin kutusu 5">
            <a:extLst>
              <a:ext uri="{FF2B5EF4-FFF2-40B4-BE49-F238E27FC236}">
                <a16:creationId xmlns:a16="http://schemas.microsoft.com/office/drawing/2014/main" id="{E26903E3-0FE6-42A8-8FD0-E4B9B050916D}"/>
              </a:ext>
            </a:extLst>
          </p:cNvPr>
          <p:cNvSpPr txBox="1"/>
          <p:nvPr/>
        </p:nvSpPr>
        <p:spPr>
          <a:xfrm>
            <a:off x="105509" y="1076749"/>
            <a:ext cx="11985674" cy="3531095"/>
          </a:xfrm>
          <a:prstGeom prst="rect">
            <a:avLst/>
          </a:prstGeom>
          <a:noFill/>
        </p:spPr>
        <p:txBody>
          <a:bodyPr wrap="square">
            <a:spAutoFit/>
          </a:bodyPr>
          <a:lstStyle/>
          <a:p>
            <a:pPr algn="ctr">
              <a:lnSpc>
                <a:spcPct val="150000"/>
              </a:lnSpc>
              <a:spcBef>
                <a:spcPts val="1500"/>
              </a:spcBef>
              <a:spcAft>
                <a:spcPts val="800"/>
              </a:spcAft>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 olmak isteyen özellikle hataların belirtilmesi ve eleştirilmesi sırasında kullanacağı dil önemlidir.</a:t>
            </a:r>
          </a:p>
          <a:p>
            <a:pPr algn="ctr">
              <a:lnSpc>
                <a:spcPct val="150000"/>
              </a:lnSpc>
              <a:spcBef>
                <a:spcPts val="1500"/>
              </a:spcBef>
              <a:spcAft>
                <a:spcPts val="800"/>
              </a:spcAft>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 Hataları belirtirken, düzeltilebileceğini de vurgulamak insanları cesaretlendirir. Hataları direkt belirtmek yerine dolaylı anlatmak, kendi hatalarından bahsetmek lideri güçlendirir. </a:t>
            </a:r>
          </a:p>
        </p:txBody>
      </p:sp>
      <p:sp>
        <p:nvSpPr>
          <p:cNvPr id="4" name="Metin kutusu 3">
            <a:extLst>
              <a:ext uri="{FF2B5EF4-FFF2-40B4-BE49-F238E27FC236}">
                <a16:creationId xmlns:a16="http://schemas.microsoft.com/office/drawing/2014/main" id="{E7F6BCD3-C0BB-4888-8058-6A1F2553137C}"/>
              </a:ext>
            </a:extLst>
          </p:cNvPr>
          <p:cNvSpPr txBox="1"/>
          <p:nvPr/>
        </p:nvSpPr>
        <p:spPr>
          <a:xfrm>
            <a:off x="2683411" y="266805"/>
            <a:ext cx="7255413"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66711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6" name="Metin kutusu 5">
            <a:extLst>
              <a:ext uri="{FF2B5EF4-FFF2-40B4-BE49-F238E27FC236}">
                <a16:creationId xmlns:a16="http://schemas.microsoft.com/office/drawing/2014/main" id="{E26903E3-0FE6-42A8-8FD0-E4B9B050916D}"/>
              </a:ext>
            </a:extLst>
          </p:cNvPr>
          <p:cNvSpPr txBox="1"/>
          <p:nvPr/>
        </p:nvSpPr>
        <p:spPr>
          <a:xfrm>
            <a:off x="143021" y="1379205"/>
            <a:ext cx="11985674" cy="2589812"/>
          </a:xfrm>
          <a:prstGeom prst="rect">
            <a:avLst/>
          </a:prstGeom>
          <a:noFill/>
        </p:spPr>
        <p:txBody>
          <a:bodyPr wrap="square">
            <a:spAutoFit/>
          </a:bodyPr>
          <a:lstStyle/>
          <a:p>
            <a:pPr algn="ctr">
              <a:lnSpc>
                <a:spcPct val="150000"/>
              </a:lnSpc>
              <a:spcBef>
                <a:spcPts val="1500"/>
              </a:spcBef>
              <a:spcAft>
                <a:spcPts val="800"/>
              </a:spcAft>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Ayrıca yapılanların takip edilmesi ve takdir edilmesi, kişilerin önerileri dikkate almasına ve istenilenleri mutlu olarak yerine getirmesine yol açar. Bildiklerinizi direkt emirler şeklinde aktarmak yerine, diğerlerinin bilgilerini dinlemek takım çalışması ve iletişim için önemlidir.</a:t>
            </a:r>
          </a:p>
        </p:txBody>
      </p:sp>
      <p:sp>
        <p:nvSpPr>
          <p:cNvPr id="4" name="Metin kutusu 3">
            <a:extLst>
              <a:ext uri="{FF2B5EF4-FFF2-40B4-BE49-F238E27FC236}">
                <a16:creationId xmlns:a16="http://schemas.microsoft.com/office/drawing/2014/main" id="{A9A1FE23-D7CA-4A4E-897F-813EE99727C4}"/>
              </a:ext>
            </a:extLst>
          </p:cNvPr>
          <p:cNvSpPr txBox="1"/>
          <p:nvPr/>
        </p:nvSpPr>
        <p:spPr>
          <a:xfrm>
            <a:off x="2683412" y="266805"/>
            <a:ext cx="7192108"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57218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EDE9F815-ACC6-4FC8-A105-6C24C0C116FB}"/>
              </a:ext>
            </a:extLst>
          </p:cNvPr>
          <p:cNvSpPr txBox="1"/>
          <p:nvPr/>
        </p:nvSpPr>
        <p:spPr>
          <a:xfrm>
            <a:off x="161777" y="937957"/>
            <a:ext cx="11880167" cy="4823756"/>
          </a:xfrm>
          <a:prstGeom prst="rect">
            <a:avLst/>
          </a:prstGeom>
          <a:noFill/>
        </p:spPr>
        <p:txBody>
          <a:bodyPr wrap="square">
            <a:spAutoFit/>
          </a:bodyPr>
          <a:lstStyle/>
          <a:p>
            <a:pPr algn="ctr">
              <a:lnSpc>
                <a:spcPct val="150000"/>
              </a:lnSpc>
              <a:spcBef>
                <a:spcPts val="1500"/>
              </a:spcBef>
              <a:spcAft>
                <a:spcPts val="800"/>
              </a:spcAft>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Empati yapabilmek lider için önemli bir özelliktir. Kendinizi karşınızdakinin yerine koyabilmek, onun duygu ve düşüncelerini onun gibi hissedebilmek lidere üstünlük kazandırır. Çünkü empati yapabilme yeteneği ilişkiyi sağlar. İlişki karşınızdakinin duygularını, ilgilerini, düşüncelerini anlayıp doğru tepki vermenizi sağlar. Empati yapmayı becerebilenler iyi takım oyuncularıdır. </a:t>
            </a:r>
          </a:p>
          <a:p>
            <a:pPr algn="ctr">
              <a:lnSpc>
                <a:spcPct val="150000"/>
              </a:lnSpc>
              <a:spcBef>
                <a:spcPts val="1500"/>
              </a:spcBef>
              <a:spcAft>
                <a:spcPts val="800"/>
              </a:spcAft>
            </a:pPr>
            <a:r>
              <a:rPr lang="tr-TR" sz="2800" dirty="0">
                <a:effectLst/>
                <a:latin typeface="Tahoma" panose="020B0604030504040204" pitchFamily="34" charset="0"/>
                <a:ea typeface="Tahoma" panose="020B0604030504040204" pitchFamily="34" charset="0"/>
                <a:cs typeface="Tahoma" panose="020B0604030504040204" pitchFamily="34" charset="0"/>
              </a:rPr>
              <a:t>Empati yapmayı becerebilen lider ise, iyi takım kaptanı olur.</a:t>
            </a:r>
          </a:p>
        </p:txBody>
      </p:sp>
      <p:sp>
        <p:nvSpPr>
          <p:cNvPr id="6" name="Metin kutusu 5">
            <a:extLst>
              <a:ext uri="{FF2B5EF4-FFF2-40B4-BE49-F238E27FC236}">
                <a16:creationId xmlns:a16="http://schemas.microsoft.com/office/drawing/2014/main" id="{EF8B4269-57C7-4A1F-94CC-277BF031E767}"/>
              </a:ext>
            </a:extLst>
          </p:cNvPr>
          <p:cNvSpPr txBox="1"/>
          <p:nvPr/>
        </p:nvSpPr>
        <p:spPr>
          <a:xfrm>
            <a:off x="2683411" y="266805"/>
            <a:ext cx="8043203"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20741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6" name="Metin kutusu 5">
            <a:extLst>
              <a:ext uri="{FF2B5EF4-FFF2-40B4-BE49-F238E27FC236}">
                <a16:creationId xmlns:a16="http://schemas.microsoft.com/office/drawing/2014/main" id="{25E2B3AF-85FF-45F3-8B14-29C2E111A901}"/>
              </a:ext>
            </a:extLst>
          </p:cNvPr>
          <p:cNvSpPr txBox="1"/>
          <p:nvPr/>
        </p:nvSpPr>
        <p:spPr>
          <a:xfrm>
            <a:off x="407964" y="1324567"/>
            <a:ext cx="11373729" cy="3359253"/>
          </a:xfrm>
          <a:prstGeom prst="rect">
            <a:avLst/>
          </a:prstGeom>
          <a:noFill/>
        </p:spPr>
        <p:txBody>
          <a:bodyPr wrap="square">
            <a:spAutoFit/>
          </a:bodyPr>
          <a:lstStyle/>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3) Risk almayı sever misiniz?</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A) Risk almak benim yaşama nedenimdir.</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B) Sağlamcılığı severim, risk almaktan hoşlanmam</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C) Durumuna göre risk alırım.</a:t>
            </a:r>
            <a:endParaRPr lang="tr-TR" sz="2800" dirty="0">
              <a:effectLst/>
              <a:latin typeface="Tahoma" panose="020B0604030504040204" pitchFamily="34" charset="0"/>
              <a:ea typeface="Tahoma" panose="020B0604030504040204" pitchFamily="34" charset="0"/>
              <a:cs typeface="Tahoma" panose="020B0604030504040204" pitchFamily="34" charset="0"/>
            </a:endParaRPr>
          </a:p>
        </p:txBody>
      </p:sp>
      <p:sp>
        <p:nvSpPr>
          <p:cNvPr id="7" name="Metin kutusu 6">
            <a:extLst>
              <a:ext uri="{FF2B5EF4-FFF2-40B4-BE49-F238E27FC236}">
                <a16:creationId xmlns:a16="http://schemas.microsoft.com/office/drawing/2014/main" id="{C66407B0-66A1-4D53-8883-5627B00D571F}"/>
              </a:ext>
            </a:extLst>
          </p:cNvPr>
          <p:cNvSpPr txBox="1"/>
          <p:nvPr/>
        </p:nvSpPr>
        <p:spPr>
          <a:xfrm>
            <a:off x="2131256" y="138601"/>
            <a:ext cx="8841544" cy="730585"/>
          </a:xfrm>
          <a:prstGeom prst="rect">
            <a:avLst/>
          </a:prstGeom>
          <a:noFill/>
        </p:spPr>
        <p:txBody>
          <a:bodyPr wrap="square">
            <a:spAutoFit/>
          </a:bodyPr>
          <a:lstStyle/>
          <a:p>
            <a:pPr algn="ctr">
              <a:lnSpc>
                <a:spcPct val="150000"/>
              </a:lnSpc>
              <a:spcAft>
                <a:spcPts val="1950"/>
              </a:spcAft>
            </a:pPr>
            <a:r>
              <a:rPr lang="tr-TR" sz="3200" b="1" dirty="0">
                <a:solidFill>
                  <a:srgbClr val="222222"/>
                </a:solidFill>
                <a:effectLst/>
                <a:latin typeface="Tahoma" panose="020B0604030504040204" pitchFamily="34" charset="0"/>
                <a:ea typeface="Tahoma" panose="020B0604030504040204" pitchFamily="34" charset="0"/>
                <a:cs typeface="Tahoma" panose="020B0604030504040204" pitchFamily="34" charset="0"/>
              </a:rPr>
              <a:t>MİNİK BİR TEST</a:t>
            </a:r>
            <a:endParaRPr lang="tr-TR" sz="3200"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47324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EA1967D7-5C5C-417B-9A3E-E45CA5FDDD83}"/>
              </a:ext>
            </a:extLst>
          </p:cNvPr>
          <p:cNvSpPr txBox="1"/>
          <p:nvPr/>
        </p:nvSpPr>
        <p:spPr>
          <a:xfrm>
            <a:off x="147710" y="1704093"/>
            <a:ext cx="11915335" cy="1943481"/>
          </a:xfrm>
          <a:prstGeom prst="rect">
            <a:avLst/>
          </a:prstGeom>
          <a:noFill/>
        </p:spPr>
        <p:txBody>
          <a:bodyPr wrap="square">
            <a:spAutoFit/>
          </a:bodyPr>
          <a:lstStyle/>
          <a:p>
            <a:pPr algn="ctr">
              <a:lnSpc>
                <a:spcPct val="150000"/>
              </a:lnSpc>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kabul görebilmesi için kendi gibi davranması ve kendine güven duyması gerekir. Olumlu bir izlenim</a:t>
            </a:r>
            <a:r>
              <a:rPr lang="tr-TR" sz="2800" dirty="0">
                <a:solidFill>
                  <a:schemeClr val="bg1"/>
                </a:solidFill>
                <a:latin typeface="Tahoma" panose="020B0604030504040204" pitchFamily="34" charset="0"/>
                <a:ea typeface="Tahoma" panose="020B0604030504040204" pitchFamily="34" charset="0"/>
                <a:cs typeface="Tahoma" panose="020B0604030504040204" pitchFamily="34" charset="0"/>
              </a:rPr>
              <a:t> ve </a:t>
            </a: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kendine güven başkalarının liderden ilham almasını sağlayacaktır. </a:t>
            </a:r>
          </a:p>
        </p:txBody>
      </p:sp>
      <p:sp>
        <p:nvSpPr>
          <p:cNvPr id="6" name="Metin kutusu 5">
            <a:extLst>
              <a:ext uri="{FF2B5EF4-FFF2-40B4-BE49-F238E27FC236}">
                <a16:creationId xmlns:a16="http://schemas.microsoft.com/office/drawing/2014/main" id="{645C099F-2CE2-4032-93DD-01246681E1D5}"/>
              </a:ext>
            </a:extLst>
          </p:cNvPr>
          <p:cNvSpPr txBox="1"/>
          <p:nvPr/>
        </p:nvSpPr>
        <p:spPr>
          <a:xfrm>
            <a:off x="2683412" y="266805"/>
            <a:ext cx="8479302"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051486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6D2A1E2C-6AC1-4D2B-BEA1-F81CA7BF7C7F}"/>
              </a:ext>
            </a:extLst>
          </p:cNvPr>
          <p:cNvSpPr txBox="1"/>
          <p:nvPr/>
        </p:nvSpPr>
        <p:spPr>
          <a:xfrm>
            <a:off x="84406" y="1031522"/>
            <a:ext cx="11999741" cy="4993546"/>
          </a:xfrm>
          <a:prstGeom prst="rect">
            <a:avLst/>
          </a:prstGeom>
          <a:noFill/>
        </p:spPr>
        <p:txBody>
          <a:bodyPr wrap="square">
            <a:spAutoFit/>
          </a:bodyPr>
          <a:lstStyle/>
          <a:p>
            <a:pPr algn="ctr">
              <a:lnSpc>
                <a:spcPct val="150000"/>
              </a:lnSpc>
            </a:pPr>
            <a:r>
              <a:rPr lang="tr-TR" sz="27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 şirketin alt ve üst kademelerini iyi tanımak zorundadır. İyi tanımak, araştırmak ve iletişimi sağlıklı yapmaktan geçer. Bunu becerebildiğinde insanlarla çalışması ve doğru politikaları oluşturması kolaylaşır. Çünkü sadece yönetici değil, lider olabilmenin önemli şartlarından biri organizasyon yapabilmektir. Organizasyon yapabilmek için oyunun içindeki herkes kadar, oyunun yani şirketin dışındaki gerekli yerlerle de iletişim kurabilmeyi gerektirir.</a:t>
            </a:r>
          </a:p>
          <a:p>
            <a:pPr algn="ctr">
              <a:lnSpc>
                <a:spcPct val="150000"/>
              </a:lnSpc>
            </a:pPr>
            <a:endParaRPr lang="tr-TR" sz="27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tr-TR" sz="270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endParaRPr lang="tr-TR" sz="2700" dirty="0">
              <a:latin typeface="Tahoma" panose="020B0604030504040204" pitchFamily="34" charset="0"/>
              <a:ea typeface="Tahoma" panose="020B0604030504040204" pitchFamily="34" charset="0"/>
              <a:cs typeface="Tahoma" panose="020B0604030504040204" pitchFamily="34" charset="0"/>
            </a:endParaRPr>
          </a:p>
        </p:txBody>
      </p:sp>
      <p:sp>
        <p:nvSpPr>
          <p:cNvPr id="6" name="Metin kutusu 5">
            <a:extLst>
              <a:ext uri="{FF2B5EF4-FFF2-40B4-BE49-F238E27FC236}">
                <a16:creationId xmlns:a16="http://schemas.microsoft.com/office/drawing/2014/main" id="{9AD8AE54-8815-4B47-A1E0-CBBF0ED4EF07}"/>
              </a:ext>
            </a:extLst>
          </p:cNvPr>
          <p:cNvSpPr txBox="1"/>
          <p:nvPr/>
        </p:nvSpPr>
        <p:spPr>
          <a:xfrm>
            <a:off x="2683412" y="266805"/>
            <a:ext cx="7353886"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005304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6D2A1E2C-6AC1-4D2B-BEA1-F81CA7BF7C7F}"/>
              </a:ext>
            </a:extLst>
          </p:cNvPr>
          <p:cNvSpPr txBox="1"/>
          <p:nvPr/>
        </p:nvSpPr>
        <p:spPr>
          <a:xfrm>
            <a:off x="84406" y="897879"/>
            <a:ext cx="11999741" cy="2589812"/>
          </a:xfrm>
          <a:prstGeom prst="rect">
            <a:avLst/>
          </a:prstGeom>
          <a:noFill/>
        </p:spPr>
        <p:txBody>
          <a:bodyPr wrap="square">
            <a:spAutoFit/>
          </a:bodyPr>
          <a:lstStyle/>
          <a:p>
            <a:pPr algn="ctr">
              <a:lnSpc>
                <a:spcPct val="150000"/>
              </a:lnSpc>
            </a:pP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 Tüm bunlarının yanı sıra görsel ve yazılı iletişim materyallerini takip etmek, iyi değerlendirebilmek ve gerekli olanları seçmek, liderin iletişimi doğru kullanma ve organizasyon yeteneğini gösterir.</a:t>
            </a: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Metin kutusu 5">
            <a:extLst>
              <a:ext uri="{FF2B5EF4-FFF2-40B4-BE49-F238E27FC236}">
                <a16:creationId xmlns:a16="http://schemas.microsoft.com/office/drawing/2014/main" id="{B0A284F9-998C-494B-A144-9B2D253AC79C}"/>
              </a:ext>
            </a:extLst>
          </p:cNvPr>
          <p:cNvSpPr txBox="1"/>
          <p:nvPr/>
        </p:nvSpPr>
        <p:spPr>
          <a:xfrm>
            <a:off x="2683412" y="266805"/>
            <a:ext cx="7747782"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33274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13C0F493-3C1E-432E-85A3-3F5089B230DC}"/>
              </a:ext>
            </a:extLst>
          </p:cNvPr>
          <p:cNvSpPr txBox="1"/>
          <p:nvPr/>
        </p:nvSpPr>
        <p:spPr>
          <a:xfrm>
            <a:off x="246183" y="759881"/>
            <a:ext cx="11690253" cy="5821465"/>
          </a:xfrm>
          <a:prstGeom prst="rect">
            <a:avLst/>
          </a:prstGeom>
          <a:noFill/>
        </p:spPr>
        <p:txBody>
          <a:bodyPr wrap="square">
            <a:spAutoFit/>
          </a:bodyPr>
          <a:lstStyle/>
          <a:p>
            <a:pPr algn="ctr">
              <a:lnSpc>
                <a:spcPct val="150000"/>
              </a:lnSpc>
            </a:pPr>
            <a:r>
              <a:rPr lang="tr-TR" sz="2700" dirty="0">
                <a:solidFill>
                  <a:schemeClr val="bg1"/>
                </a:solidFill>
                <a:effectLst/>
                <a:latin typeface="Tahoma" panose="020B0604030504040204" pitchFamily="34" charset="0"/>
                <a:ea typeface="Tahoma" panose="020B0604030504040204" pitchFamily="34" charset="0"/>
                <a:cs typeface="Tahoma" panose="020B0604030504040204" pitchFamily="34" charset="0"/>
              </a:rPr>
              <a:t>Bir liderin verdiği sözden daha önemli bir şey yoktur; o yüzden verdiği sözleri yerine getirmesi çok önemlidir. Durumları çok iyi değerlendirmesi ve pozisyonunu netleştirmesi gerekir. Güvenilmez bir lidere kimse saygı duymaz ve onun için risk almaz. Bu fikrini hiçbir zaman değiştiremeyeceği anlamına gelmez. Yalnızca bu değişimi çok iyi değerlendirmeli ve yakınındakileri bundan haberdar etmelidir ki şaşırmasınlar ve kararını anlasınlar. </a:t>
            </a:r>
          </a:p>
          <a:p>
            <a:pPr algn="ctr">
              <a:lnSpc>
                <a:spcPct val="150000"/>
              </a:lnSpc>
            </a:pPr>
            <a:r>
              <a:rPr lang="tr-TR" sz="2700" dirty="0">
                <a:effectLst/>
                <a:latin typeface="Tahoma" panose="020B0604030504040204" pitchFamily="34" charset="0"/>
                <a:ea typeface="Tahoma" panose="020B0604030504040204" pitchFamily="34" charset="0"/>
                <a:cs typeface="Tahoma" panose="020B0604030504040204" pitchFamily="34" charset="0"/>
              </a:rPr>
              <a:t>Lider, kendi değerlerinize önem veren ve düşüncelerinin doğruluğundan şüphe etmeyen kişidir.</a:t>
            </a:r>
            <a:endParaRPr lang="tr-TR" sz="2700" dirty="0">
              <a:latin typeface="Tahoma" panose="020B0604030504040204" pitchFamily="34" charset="0"/>
              <a:ea typeface="Tahoma" panose="020B0604030504040204" pitchFamily="34" charset="0"/>
              <a:cs typeface="Tahoma" panose="020B0604030504040204" pitchFamily="34" charset="0"/>
            </a:endParaRPr>
          </a:p>
        </p:txBody>
      </p:sp>
      <p:sp>
        <p:nvSpPr>
          <p:cNvPr id="6" name="Metin kutusu 5">
            <a:extLst>
              <a:ext uri="{FF2B5EF4-FFF2-40B4-BE49-F238E27FC236}">
                <a16:creationId xmlns:a16="http://schemas.microsoft.com/office/drawing/2014/main" id="{BB97D89E-0C4A-4467-BCB9-18E661009A12}"/>
              </a:ext>
            </a:extLst>
          </p:cNvPr>
          <p:cNvSpPr txBox="1"/>
          <p:nvPr/>
        </p:nvSpPr>
        <p:spPr>
          <a:xfrm>
            <a:off x="2690446" y="259772"/>
            <a:ext cx="6098344"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18032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626DC813-437F-4CAB-AC3F-D5681CE8A3D4}"/>
              </a:ext>
            </a:extLst>
          </p:cNvPr>
          <p:cNvSpPr txBox="1"/>
          <p:nvPr/>
        </p:nvSpPr>
        <p:spPr>
          <a:xfrm>
            <a:off x="84406" y="831978"/>
            <a:ext cx="12006775" cy="6116418"/>
          </a:xfrm>
          <a:prstGeom prst="rect">
            <a:avLst/>
          </a:prstGeom>
          <a:noFill/>
        </p:spPr>
        <p:txBody>
          <a:bodyPr wrap="square">
            <a:spAutoFit/>
          </a:bodyPr>
          <a:lstStyle/>
          <a:p>
            <a:pPr algn="ctr">
              <a:lnSpc>
                <a:spcPct val="150000"/>
              </a:lnSpc>
              <a:spcBef>
                <a:spcPts val="1500"/>
              </a:spcBef>
              <a:spcAft>
                <a:spcPts val="800"/>
              </a:spcAft>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unutmaması gereken şeylerden biri, ekibinin iş yaşamı dışında da bir yaşamları olduğudur. Onları tanımak, gereksinimlerini ve değerlerini bilmek lidere güç kazandırır. İşi geliştirebilmek için çalışanların güçlü ve güçsüz yönlerini öğrenmek ve geliştirmeleri için fırsatlar tanımak şarttır. Bunu sağlayabilmek için iş dışı yaşamları hakkında da bilgi sahibi olmak gerekir. </a:t>
            </a:r>
          </a:p>
          <a:p>
            <a:pPr algn="ctr">
              <a:lnSpc>
                <a:spcPct val="150000"/>
              </a:lnSpc>
              <a:spcBef>
                <a:spcPts val="1500"/>
              </a:spcBef>
              <a:spcAft>
                <a:spcPts val="800"/>
              </a:spcAft>
            </a:pPr>
            <a:r>
              <a:rPr lang="tr-TR" sz="2800" dirty="0">
                <a:effectLst/>
                <a:latin typeface="Tahoma" panose="020B0604030504040204" pitchFamily="34" charset="0"/>
                <a:ea typeface="Tahoma" panose="020B0604030504040204" pitchFamily="34" charset="0"/>
                <a:cs typeface="Tahoma" panose="020B0604030504040204" pitchFamily="34" charset="0"/>
              </a:rPr>
              <a:t>Tüm bunları başarmanın temelinde ise bu etkileşimi çalışan oldukları için değil, birer birey oldukları için yapmak ve bunu onlara hissettirebilmek yatar.</a:t>
            </a:r>
            <a:endParaRPr lang="tr-TR" sz="2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6" name="Metin kutusu 5">
            <a:extLst>
              <a:ext uri="{FF2B5EF4-FFF2-40B4-BE49-F238E27FC236}">
                <a16:creationId xmlns:a16="http://schemas.microsoft.com/office/drawing/2014/main" id="{F1459754-6EEC-4D75-89B2-45E80E006FB6}"/>
              </a:ext>
            </a:extLst>
          </p:cNvPr>
          <p:cNvSpPr txBox="1"/>
          <p:nvPr/>
        </p:nvSpPr>
        <p:spPr>
          <a:xfrm>
            <a:off x="2683412" y="266805"/>
            <a:ext cx="6098344"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081051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64D9E97B-2FF4-4149-AD5E-C04CEC1EAFA2}"/>
              </a:ext>
            </a:extLst>
          </p:cNvPr>
          <p:cNvSpPr txBox="1"/>
          <p:nvPr/>
        </p:nvSpPr>
        <p:spPr>
          <a:xfrm>
            <a:off x="168811" y="790717"/>
            <a:ext cx="11837963" cy="4177426"/>
          </a:xfrm>
          <a:prstGeom prst="rect">
            <a:avLst/>
          </a:prstGeom>
          <a:noFill/>
        </p:spPr>
        <p:txBody>
          <a:bodyPr wrap="square">
            <a:spAutoFit/>
          </a:bodyPr>
          <a:lstStyle/>
          <a:p>
            <a:pPr algn="ctr">
              <a:lnSpc>
                <a:spcPct val="150000"/>
              </a:lnSpc>
              <a:spcBef>
                <a:spcPts val="1500"/>
              </a:spcBef>
              <a:spcAft>
                <a:spcPts val="800"/>
              </a:spcAft>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Her şeye rağmen çatışmalar çıkabilir. Çatışmalar fikir ayrılıklarından, stresten ya da sağlıksız iletişimden kaynaklanabilir. Çatışmayı çözmek liderin iletişim becerisine bağlıdır. </a:t>
            </a:r>
          </a:p>
          <a:p>
            <a:pPr algn="ctr">
              <a:lnSpc>
                <a:spcPct val="150000"/>
              </a:lnSpc>
              <a:spcBef>
                <a:spcPts val="1500"/>
              </a:spcBef>
              <a:spcAft>
                <a:spcPts val="800"/>
              </a:spcAft>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Önce çatışmanın gerçek nedenini anlaması, nedenin çözümüne ilişkin doğru kararları vermesi gerekir. Bunları yaptıktan sonra tümünü doğru aktarabilmesi ve anlatabilmesi ise en az bunlar kadar önemlidir</a:t>
            </a:r>
          </a:p>
        </p:txBody>
      </p:sp>
      <p:sp>
        <p:nvSpPr>
          <p:cNvPr id="6" name="Metin kutusu 5">
            <a:extLst>
              <a:ext uri="{FF2B5EF4-FFF2-40B4-BE49-F238E27FC236}">
                <a16:creationId xmlns:a16="http://schemas.microsoft.com/office/drawing/2014/main" id="{D51C01E5-787B-4407-A362-8CCE8525F464}"/>
              </a:ext>
            </a:extLst>
          </p:cNvPr>
          <p:cNvSpPr txBox="1"/>
          <p:nvPr/>
        </p:nvSpPr>
        <p:spPr>
          <a:xfrm>
            <a:off x="2683412" y="266805"/>
            <a:ext cx="6098344"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65457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8A82FA56-0926-46EE-9A5D-7C32CED5977A}"/>
              </a:ext>
            </a:extLst>
          </p:cNvPr>
          <p:cNvSpPr txBox="1"/>
          <p:nvPr/>
        </p:nvSpPr>
        <p:spPr>
          <a:xfrm>
            <a:off x="133643" y="663638"/>
            <a:ext cx="11922369" cy="4177426"/>
          </a:xfrm>
          <a:prstGeom prst="rect">
            <a:avLst/>
          </a:prstGeom>
          <a:noFill/>
        </p:spPr>
        <p:txBody>
          <a:bodyPr wrap="square">
            <a:spAutoFit/>
          </a:bodyPr>
          <a:lstStyle/>
          <a:p>
            <a:pPr algn="ctr">
              <a:lnSpc>
                <a:spcPct val="150000"/>
              </a:lnSpc>
              <a:spcBef>
                <a:spcPts val="1500"/>
              </a:spcBef>
              <a:spcAft>
                <a:spcPts val="800"/>
              </a:spcAft>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Psikolojinin ileri gelenleri, iyi liderin “biraz </a:t>
            </a:r>
            <a:r>
              <a:rPr lang="tr-TR" sz="280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narsisistik</a:t>
            </a: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 ve biraz da </a:t>
            </a:r>
            <a:r>
              <a:rPr lang="tr-TR" sz="280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paronoid</a:t>
            </a: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 kişilik özellikleri olması gerektiğini” söylemektedirler. </a:t>
            </a:r>
          </a:p>
          <a:p>
            <a:pPr algn="ctr">
              <a:lnSpc>
                <a:spcPct val="150000"/>
              </a:lnSpc>
              <a:spcBef>
                <a:spcPts val="1500"/>
              </a:spcBef>
              <a:spcAft>
                <a:spcPts val="800"/>
              </a:spcAft>
            </a:pP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O zaman kendine güvenen ve emin bir yönetici, bir lider ortaya çıkar; aynı zamanda çevreyi kontrol eden, araştıran bir lider. Eğer bu özellikler çok artarsa, yani </a:t>
            </a:r>
            <a:r>
              <a:rPr lang="tr-TR" sz="280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narsisistik</a:t>
            </a: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 ve </a:t>
            </a:r>
            <a:r>
              <a:rPr lang="tr-TR" sz="280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paronoid</a:t>
            </a: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 düşünceler çok fazlaysa diktatörlük eğilimli ,başarısız</a:t>
            </a:r>
            <a:r>
              <a:rPr lang="tr-TR" sz="2800" dirty="0">
                <a:solidFill>
                  <a:schemeClr val="bg1"/>
                </a:solidFill>
                <a:latin typeface="Tahoma" panose="020B0604030504040204" pitchFamily="34" charset="0"/>
                <a:ea typeface="Tahoma" panose="020B0604030504040204" pitchFamily="34" charset="0"/>
                <a:cs typeface="Tahoma" panose="020B0604030504040204" pitchFamily="34" charset="0"/>
              </a:rPr>
              <a:t> ve </a:t>
            </a:r>
            <a:r>
              <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rPr>
              <a:t> yetersiz liderlerin oluştuğu söylenir.</a:t>
            </a:r>
          </a:p>
        </p:txBody>
      </p:sp>
      <p:sp>
        <p:nvSpPr>
          <p:cNvPr id="6" name="Metin kutusu 5">
            <a:extLst>
              <a:ext uri="{FF2B5EF4-FFF2-40B4-BE49-F238E27FC236}">
                <a16:creationId xmlns:a16="http://schemas.microsoft.com/office/drawing/2014/main" id="{A581DD92-E6E4-4730-B4D2-E8DF1E157C34}"/>
              </a:ext>
            </a:extLst>
          </p:cNvPr>
          <p:cNvSpPr txBox="1"/>
          <p:nvPr/>
        </p:nvSpPr>
        <p:spPr>
          <a:xfrm>
            <a:off x="2683412" y="266805"/>
            <a:ext cx="6098344" cy="571823"/>
          </a:xfrm>
          <a:prstGeom prst="rect">
            <a:avLst/>
          </a:prstGeom>
          <a:noFill/>
        </p:spPr>
        <p:txBody>
          <a:bodyPr wrap="square">
            <a:spAutoFit/>
          </a:bodyPr>
          <a:lstStyle/>
          <a:p>
            <a:pPr algn="ctr">
              <a:lnSpc>
                <a:spcPct val="107000"/>
              </a:lnSpc>
              <a:spcBef>
                <a:spcPts val="1500"/>
              </a:spcBef>
              <a:spcAft>
                <a:spcPts val="750"/>
              </a:spcAft>
            </a:pPr>
            <a:r>
              <a:rPr lang="tr-TR" sz="32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LİDERİN ÖZELLİKLERİ</a:t>
            </a:r>
            <a:endParaRPr lang="tr-TR" sz="32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319031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96A5F7A0-D2D1-479A-96C3-15D34B424198}"/>
              </a:ext>
            </a:extLst>
          </p:cNvPr>
          <p:cNvPicPr>
            <a:picLocks noChangeAspect="1"/>
          </p:cNvPicPr>
          <p:nvPr/>
        </p:nvPicPr>
        <p:blipFill>
          <a:blip r:embed="rId3"/>
          <a:stretch>
            <a:fillRect/>
          </a:stretch>
        </p:blipFill>
        <p:spPr>
          <a:xfrm>
            <a:off x="0" y="1110468"/>
            <a:ext cx="12192000" cy="5143500"/>
          </a:xfrm>
          <a:prstGeom prst="rect">
            <a:avLst/>
          </a:prstGeom>
        </p:spPr>
      </p:pic>
    </p:spTree>
    <p:extLst>
      <p:ext uri="{BB962C8B-B14F-4D97-AF65-F5344CB8AC3E}">
        <p14:creationId xmlns:p14="http://schemas.microsoft.com/office/powerpoint/2010/main" val="36996283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F1F45D47-3774-442C-A886-C87AA9903AE9}"/>
              </a:ext>
            </a:extLst>
          </p:cNvPr>
          <p:cNvPicPr>
            <a:picLocks noChangeAspect="1"/>
          </p:cNvPicPr>
          <p:nvPr/>
        </p:nvPicPr>
        <p:blipFill>
          <a:blip r:embed="rId3"/>
          <a:stretch>
            <a:fillRect/>
          </a:stretch>
        </p:blipFill>
        <p:spPr>
          <a:xfrm>
            <a:off x="0" y="1266356"/>
            <a:ext cx="12192000" cy="4916129"/>
          </a:xfrm>
          <a:prstGeom prst="rect">
            <a:avLst/>
          </a:prstGeom>
        </p:spPr>
      </p:pic>
    </p:spTree>
    <p:extLst>
      <p:ext uri="{BB962C8B-B14F-4D97-AF65-F5344CB8AC3E}">
        <p14:creationId xmlns:p14="http://schemas.microsoft.com/office/powerpoint/2010/main" val="27768366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41299E73-F67A-49B3-8C4B-FCD2D7FFA246}"/>
              </a:ext>
            </a:extLst>
          </p:cNvPr>
          <p:cNvPicPr>
            <a:picLocks noChangeAspect="1"/>
          </p:cNvPicPr>
          <p:nvPr/>
        </p:nvPicPr>
        <p:blipFill>
          <a:blip r:embed="rId3"/>
          <a:stretch>
            <a:fillRect/>
          </a:stretch>
        </p:blipFill>
        <p:spPr>
          <a:xfrm>
            <a:off x="752622" y="943704"/>
            <a:ext cx="10670343" cy="5652383"/>
          </a:xfrm>
          <a:prstGeom prst="rect">
            <a:avLst/>
          </a:prstGeom>
        </p:spPr>
      </p:pic>
    </p:spTree>
    <p:extLst>
      <p:ext uri="{BB962C8B-B14F-4D97-AF65-F5344CB8AC3E}">
        <p14:creationId xmlns:p14="http://schemas.microsoft.com/office/powerpoint/2010/main" val="2741908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6" name="Metin kutusu 5">
            <a:extLst>
              <a:ext uri="{FF2B5EF4-FFF2-40B4-BE49-F238E27FC236}">
                <a16:creationId xmlns:a16="http://schemas.microsoft.com/office/drawing/2014/main" id="{B3B45552-5C6F-4104-ADEC-CADC5CE026EE}"/>
              </a:ext>
            </a:extLst>
          </p:cNvPr>
          <p:cNvSpPr txBox="1"/>
          <p:nvPr/>
        </p:nvSpPr>
        <p:spPr>
          <a:xfrm>
            <a:off x="499402" y="1145460"/>
            <a:ext cx="11465169" cy="3359253"/>
          </a:xfrm>
          <a:prstGeom prst="rect">
            <a:avLst/>
          </a:prstGeom>
          <a:noFill/>
        </p:spPr>
        <p:txBody>
          <a:bodyPr wrap="square">
            <a:spAutoFit/>
          </a:bodyPr>
          <a:lstStyle/>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4) İş yerinde “saygı” size göre ne ifade eder?</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A) Yaptıklarımla ve başardıklarımla saygıyı ben yaratırım.</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B) Herkes bana saygı duymak zorundadır.</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C) Saygı gösterene saygı göstermeyene saygı duymam.</a:t>
            </a:r>
            <a:endParaRPr lang="tr-TR" sz="2800" dirty="0">
              <a:effectLst/>
              <a:latin typeface="Tahoma" panose="020B0604030504040204" pitchFamily="34" charset="0"/>
              <a:ea typeface="Tahoma" panose="020B0604030504040204" pitchFamily="34" charset="0"/>
              <a:cs typeface="Tahoma" panose="020B0604030504040204" pitchFamily="34" charset="0"/>
            </a:endParaRPr>
          </a:p>
        </p:txBody>
      </p:sp>
      <p:sp>
        <p:nvSpPr>
          <p:cNvPr id="7" name="Metin kutusu 6">
            <a:extLst>
              <a:ext uri="{FF2B5EF4-FFF2-40B4-BE49-F238E27FC236}">
                <a16:creationId xmlns:a16="http://schemas.microsoft.com/office/drawing/2014/main" id="{91126493-EB9E-4892-A419-65307B42CFB0}"/>
              </a:ext>
            </a:extLst>
          </p:cNvPr>
          <p:cNvSpPr txBox="1"/>
          <p:nvPr/>
        </p:nvSpPr>
        <p:spPr>
          <a:xfrm>
            <a:off x="2131256" y="138601"/>
            <a:ext cx="8841544" cy="730585"/>
          </a:xfrm>
          <a:prstGeom prst="rect">
            <a:avLst/>
          </a:prstGeom>
          <a:noFill/>
        </p:spPr>
        <p:txBody>
          <a:bodyPr wrap="square">
            <a:spAutoFit/>
          </a:bodyPr>
          <a:lstStyle/>
          <a:p>
            <a:pPr algn="ctr">
              <a:lnSpc>
                <a:spcPct val="150000"/>
              </a:lnSpc>
              <a:spcAft>
                <a:spcPts val="1950"/>
              </a:spcAft>
            </a:pPr>
            <a:r>
              <a:rPr lang="tr-TR" sz="3200" b="1" dirty="0">
                <a:solidFill>
                  <a:srgbClr val="222222"/>
                </a:solidFill>
                <a:effectLst/>
                <a:latin typeface="Tahoma" panose="020B0604030504040204" pitchFamily="34" charset="0"/>
                <a:ea typeface="Tahoma" panose="020B0604030504040204" pitchFamily="34" charset="0"/>
                <a:cs typeface="Tahoma" panose="020B0604030504040204" pitchFamily="34" charset="0"/>
              </a:rPr>
              <a:t>MİNİK BİR TEST</a:t>
            </a:r>
            <a:endParaRPr lang="tr-TR" sz="3200"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25230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587B32DE-68CF-47B9-B292-191B49BBF3BB}"/>
              </a:ext>
            </a:extLst>
          </p:cNvPr>
          <p:cNvPicPr>
            <a:picLocks noChangeAspect="1"/>
          </p:cNvPicPr>
          <p:nvPr/>
        </p:nvPicPr>
        <p:blipFill>
          <a:blip r:embed="rId3"/>
          <a:stretch>
            <a:fillRect/>
          </a:stretch>
        </p:blipFill>
        <p:spPr>
          <a:xfrm>
            <a:off x="710418" y="1357561"/>
            <a:ext cx="10332720" cy="4678920"/>
          </a:xfrm>
          <a:prstGeom prst="rect">
            <a:avLst/>
          </a:prstGeom>
        </p:spPr>
      </p:pic>
    </p:spTree>
    <p:extLst>
      <p:ext uri="{BB962C8B-B14F-4D97-AF65-F5344CB8AC3E}">
        <p14:creationId xmlns:p14="http://schemas.microsoft.com/office/powerpoint/2010/main" val="11349202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5D472622-EE42-4284-A219-F0F44664375D}"/>
              </a:ext>
            </a:extLst>
          </p:cNvPr>
          <p:cNvSpPr txBox="1"/>
          <p:nvPr/>
        </p:nvSpPr>
        <p:spPr>
          <a:xfrm>
            <a:off x="218051" y="1544994"/>
            <a:ext cx="11697285" cy="730585"/>
          </a:xfrm>
          <a:prstGeom prst="rect">
            <a:avLst/>
          </a:prstGeom>
          <a:noFill/>
        </p:spPr>
        <p:txBody>
          <a:bodyPr wrap="square">
            <a:spAutoFit/>
          </a:bodyPr>
          <a:lstStyle/>
          <a:p>
            <a:pPr algn="ctr">
              <a:lnSpc>
                <a:spcPct val="150000"/>
              </a:lnSpc>
            </a:pPr>
            <a:r>
              <a:rPr lang="tr-TR" sz="32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LİDERLİK TÜRLERİ</a:t>
            </a:r>
          </a:p>
        </p:txBody>
      </p:sp>
      <p:pic>
        <p:nvPicPr>
          <p:cNvPr id="6" name="Resim 5">
            <a:extLst>
              <a:ext uri="{FF2B5EF4-FFF2-40B4-BE49-F238E27FC236}">
                <a16:creationId xmlns:a16="http://schemas.microsoft.com/office/drawing/2014/main" id="{4DC17A7F-545E-4C49-998C-911D9DF5E5B9}"/>
              </a:ext>
            </a:extLst>
          </p:cNvPr>
          <p:cNvPicPr>
            <a:picLocks noChangeAspect="1"/>
          </p:cNvPicPr>
          <p:nvPr/>
        </p:nvPicPr>
        <p:blipFill>
          <a:blip r:embed="rId3"/>
          <a:stretch>
            <a:fillRect/>
          </a:stretch>
        </p:blipFill>
        <p:spPr>
          <a:xfrm>
            <a:off x="3438233" y="2925200"/>
            <a:ext cx="5048250" cy="3314700"/>
          </a:xfrm>
          <a:prstGeom prst="rect">
            <a:avLst/>
          </a:prstGeom>
        </p:spPr>
      </p:pic>
    </p:spTree>
    <p:extLst>
      <p:ext uri="{BB962C8B-B14F-4D97-AF65-F5344CB8AC3E}">
        <p14:creationId xmlns:p14="http://schemas.microsoft.com/office/powerpoint/2010/main" val="15222260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4014ADCE-9A6C-4745-8CE4-F7E7A131079C}"/>
              </a:ext>
            </a:extLst>
          </p:cNvPr>
          <p:cNvPicPr>
            <a:picLocks noChangeAspect="1"/>
          </p:cNvPicPr>
          <p:nvPr/>
        </p:nvPicPr>
        <p:blipFill>
          <a:blip r:embed="rId3"/>
          <a:stretch>
            <a:fillRect/>
          </a:stretch>
        </p:blipFill>
        <p:spPr>
          <a:xfrm>
            <a:off x="1287194" y="1262977"/>
            <a:ext cx="10234246" cy="5011214"/>
          </a:xfrm>
          <a:prstGeom prst="rect">
            <a:avLst/>
          </a:prstGeom>
        </p:spPr>
      </p:pic>
    </p:spTree>
    <p:extLst>
      <p:ext uri="{BB962C8B-B14F-4D97-AF65-F5344CB8AC3E}">
        <p14:creationId xmlns:p14="http://schemas.microsoft.com/office/powerpoint/2010/main" val="4233781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591B91E2-48E1-43E6-8F8B-884E3AC8F52D}"/>
              </a:ext>
            </a:extLst>
          </p:cNvPr>
          <p:cNvSpPr txBox="1"/>
          <p:nvPr/>
        </p:nvSpPr>
        <p:spPr>
          <a:xfrm>
            <a:off x="302454" y="1857836"/>
            <a:ext cx="11619916" cy="1943481"/>
          </a:xfrm>
          <a:prstGeom prst="rect">
            <a:avLst/>
          </a:prstGeom>
          <a:noFill/>
        </p:spPr>
        <p:txBody>
          <a:bodyPr wrap="square">
            <a:spAutoFit/>
          </a:bodyPr>
          <a:lstStyle/>
          <a:p>
            <a:pPr algn="ctr">
              <a:lnSpc>
                <a:spcPct val="150000"/>
              </a:lnSpc>
            </a:pPr>
            <a:r>
              <a:rPr lang="tr-TR" sz="280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Demokratik </a:t>
            </a:r>
            <a:r>
              <a:rPr lang="tr-TR" sz="2800" b="1" dirty="0">
                <a:solidFill>
                  <a:schemeClr val="bg1"/>
                </a:solidFill>
                <a:latin typeface="Tahoma" panose="020B0604030504040204" pitchFamily="34" charset="0"/>
                <a:ea typeface="Tahoma" panose="020B0604030504040204" pitchFamily="34" charset="0"/>
                <a:cs typeface="Tahoma" panose="020B0604030504040204" pitchFamily="34" charset="0"/>
              </a:rPr>
              <a:t>L</a:t>
            </a:r>
            <a:r>
              <a:rPr lang="tr-TR" sz="280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ider</a:t>
            </a:r>
          </a:p>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1</a:t>
            </a:r>
            <a:r>
              <a:rPr lang="tr-TR" sz="2800" dirty="0">
                <a:solidFill>
                  <a:schemeClr val="bg1"/>
                </a:solidFill>
                <a:latin typeface="Tahoma" panose="020B0604030504040204" pitchFamily="34" charset="0"/>
                <a:ea typeface="Tahoma" panose="020B0604030504040204" pitchFamily="34" charset="0"/>
                <a:cs typeface="Tahoma" panose="020B0604030504040204" pitchFamily="34" charset="0"/>
              </a:rPr>
              <a:t>.G</a:t>
            </a: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erçek Demokrat</a:t>
            </a:r>
          </a:p>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2.Sözde Demokrat</a:t>
            </a:r>
          </a:p>
        </p:txBody>
      </p:sp>
      <p:sp>
        <p:nvSpPr>
          <p:cNvPr id="6" name="Metin kutusu 5">
            <a:extLst>
              <a:ext uri="{FF2B5EF4-FFF2-40B4-BE49-F238E27FC236}">
                <a16:creationId xmlns:a16="http://schemas.microsoft.com/office/drawing/2014/main" id="{CDF5FB39-0774-4953-90C7-D0CE1B14E99F}"/>
              </a:ext>
            </a:extLst>
          </p:cNvPr>
          <p:cNvSpPr txBox="1"/>
          <p:nvPr/>
        </p:nvSpPr>
        <p:spPr>
          <a:xfrm>
            <a:off x="1385668" y="0"/>
            <a:ext cx="10592972" cy="730585"/>
          </a:xfrm>
          <a:prstGeom prst="rect">
            <a:avLst/>
          </a:prstGeom>
          <a:noFill/>
        </p:spPr>
        <p:txBody>
          <a:bodyPr wrap="square">
            <a:spAutoFit/>
          </a:bodyPr>
          <a:lstStyle/>
          <a:p>
            <a:pPr algn="ctr">
              <a:lnSpc>
                <a:spcPct val="150000"/>
              </a:lnSpc>
            </a:pPr>
            <a:r>
              <a:rPr lang="tr-TR" sz="320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GRUBA DAVRANIŞINA GÖRE LİDERLİK</a:t>
            </a:r>
            <a:endParaRPr lang="tr-TR" sz="32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989244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591B91E2-48E1-43E6-8F8B-884E3AC8F52D}"/>
              </a:ext>
            </a:extLst>
          </p:cNvPr>
          <p:cNvSpPr txBox="1"/>
          <p:nvPr/>
        </p:nvSpPr>
        <p:spPr>
          <a:xfrm>
            <a:off x="365758" y="1238857"/>
            <a:ext cx="11619916" cy="2589812"/>
          </a:xfrm>
          <a:prstGeom prst="rect">
            <a:avLst/>
          </a:prstGeom>
          <a:noFill/>
        </p:spPr>
        <p:txBody>
          <a:bodyPr wrap="square">
            <a:spAutoFit/>
          </a:bodyPr>
          <a:lstStyle/>
          <a:p>
            <a:pPr algn="ctr">
              <a:lnSpc>
                <a:spcPct val="150000"/>
              </a:lnSpc>
            </a:pPr>
            <a:r>
              <a:rPr lang="tr-TR" sz="280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Otoriter Lider</a:t>
            </a:r>
          </a:p>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1.Becerikli ve Namuslu Otoriter Lider. </a:t>
            </a:r>
          </a:p>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2.Personelini Düşünen Cömert Ruhlu Otoriter Lider</a:t>
            </a:r>
          </a:p>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3.Beceriksiz ve Yeteneksiz Otoriter Lider </a:t>
            </a:r>
          </a:p>
        </p:txBody>
      </p:sp>
      <p:sp>
        <p:nvSpPr>
          <p:cNvPr id="6" name="Metin kutusu 5">
            <a:extLst>
              <a:ext uri="{FF2B5EF4-FFF2-40B4-BE49-F238E27FC236}">
                <a16:creationId xmlns:a16="http://schemas.microsoft.com/office/drawing/2014/main" id="{CDF5FB39-0774-4953-90C7-D0CE1B14E99F}"/>
              </a:ext>
            </a:extLst>
          </p:cNvPr>
          <p:cNvSpPr txBox="1"/>
          <p:nvPr/>
        </p:nvSpPr>
        <p:spPr>
          <a:xfrm>
            <a:off x="1385668" y="0"/>
            <a:ext cx="10592972" cy="730585"/>
          </a:xfrm>
          <a:prstGeom prst="rect">
            <a:avLst/>
          </a:prstGeom>
          <a:noFill/>
        </p:spPr>
        <p:txBody>
          <a:bodyPr wrap="square">
            <a:spAutoFit/>
          </a:bodyPr>
          <a:lstStyle/>
          <a:p>
            <a:pPr algn="ctr">
              <a:lnSpc>
                <a:spcPct val="150000"/>
              </a:lnSpc>
            </a:pPr>
            <a:r>
              <a:rPr lang="tr-TR" sz="320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GRUBA DAVRANIŞINA GÖRE LİDERLİK</a:t>
            </a:r>
            <a:endParaRPr lang="tr-TR" sz="32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81512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588DE8BB-6585-4428-AF44-06AA883067D4}"/>
              </a:ext>
            </a:extLst>
          </p:cNvPr>
          <p:cNvSpPr txBox="1"/>
          <p:nvPr/>
        </p:nvSpPr>
        <p:spPr>
          <a:xfrm>
            <a:off x="267285" y="1745123"/>
            <a:ext cx="11718389" cy="1943481"/>
          </a:xfrm>
          <a:prstGeom prst="rect">
            <a:avLst/>
          </a:prstGeom>
          <a:noFill/>
        </p:spPr>
        <p:txBody>
          <a:bodyPr wrap="square">
            <a:spAutoFit/>
          </a:bodyPr>
          <a:lstStyle/>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tr-TR" sz="2800" b="1" i="0" u="none" strike="noStrike" baseline="0" dirty="0" err="1">
                <a:solidFill>
                  <a:schemeClr val="bg1"/>
                </a:solidFill>
                <a:latin typeface="Tahoma" panose="020B0604030504040204" pitchFamily="34" charset="0"/>
                <a:ea typeface="Tahoma" panose="020B0604030504040204" pitchFamily="34" charset="0"/>
                <a:cs typeface="Tahoma" panose="020B0604030504040204" pitchFamily="34" charset="0"/>
              </a:rPr>
              <a:t>Transaksiyonel</a:t>
            </a:r>
            <a:r>
              <a:rPr lang="tr-TR" sz="280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 Liderlik</a:t>
            </a:r>
          </a:p>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Geleneklere ve geçmişe bağlı liderlik</a:t>
            </a:r>
          </a:p>
          <a:p>
            <a:pPr algn="ctr">
              <a:lnSpc>
                <a:spcPct val="150000"/>
              </a:lnSpc>
            </a:pPr>
            <a:endPar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Metin kutusu 5">
            <a:extLst>
              <a:ext uri="{FF2B5EF4-FFF2-40B4-BE49-F238E27FC236}">
                <a16:creationId xmlns:a16="http://schemas.microsoft.com/office/drawing/2014/main" id="{61B33D29-726B-40CD-A32E-8594AED190E2}"/>
              </a:ext>
            </a:extLst>
          </p:cNvPr>
          <p:cNvSpPr txBox="1"/>
          <p:nvPr/>
        </p:nvSpPr>
        <p:spPr>
          <a:xfrm>
            <a:off x="1406769" y="154745"/>
            <a:ext cx="10592972" cy="730585"/>
          </a:xfrm>
          <a:prstGeom prst="rect">
            <a:avLst/>
          </a:prstGeom>
          <a:noFill/>
        </p:spPr>
        <p:txBody>
          <a:bodyPr wrap="square">
            <a:spAutoFit/>
          </a:bodyPr>
          <a:lstStyle/>
          <a:p>
            <a:pPr algn="ctr">
              <a:lnSpc>
                <a:spcPct val="150000"/>
              </a:lnSpc>
            </a:pPr>
            <a:r>
              <a:rPr lang="tr-TR" sz="320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GEÇMİŞ VE GELECEĞE GÖRE LİDERLİK</a:t>
            </a:r>
            <a:endParaRPr lang="tr-TR" sz="32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748388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588DE8BB-6585-4428-AF44-06AA883067D4}"/>
              </a:ext>
            </a:extLst>
          </p:cNvPr>
          <p:cNvSpPr txBox="1"/>
          <p:nvPr/>
        </p:nvSpPr>
        <p:spPr>
          <a:xfrm>
            <a:off x="281353" y="1020637"/>
            <a:ext cx="11718389" cy="5175135"/>
          </a:xfrm>
          <a:prstGeom prst="rect">
            <a:avLst/>
          </a:prstGeom>
          <a:noFill/>
        </p:spPr>
        <p:txBody>
          <a:bodyPr wrap="square">
            <a:spAutoFit/>
          </a:bodyPr>
          <a:lstStyle/>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tr-TR" sz="2800" b="1" i="0" u="none" strike="noStrike" baseline="0" dirty="0" err="1">
                <a:solidFill>
                  <a:schemeClr val="bg1"/>
                </a:solidFill>
                <a:latin typeface="Tahoma" panose="020B0604030504040204" pitchFamily="34" charset="0"/>
                <a:ea typeface="Tahoma" panose="020B0604030504040204" pitchFamily="34" charset="0"/>
                <a:cs typeface="Tahoma" panose="020B0604030504040204" pitchFamily="34" charset="0"/>
              </a:rPr>
              <a:t>Transformasyonel</a:t>
            </a:r>
            <a:r>
              <a:rPr lang="tr-TR" sz="280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 (Dönüşümcü)Liderlik</a:t>
            </a:r>
          </a:p>
          <a:p>
            <a:pPr algn="ctr">
              <a:lnSpc>
                <a:spcPct val="150000"/>
              </a:lnSpc>
            </a:pPr>
            <a:r>
              <a:rPr lang="tr-TR" sz="28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Yeniliğe, geleceğe, değişime ve reforma yönelik bir liderliktir.</a:t>
            </a:r>
          </a:p>
          <a:p>
            <a:pPr algn="ctr">
              <a:lnSpc>
                <a:spcPct val="150000"/>
              </a:lnSpc>
            </a:pP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tr-TR" sz="2800" b="0" i="0" u="none" strike="noStrike" baseline="0" dirty="0" err="1">
                <a:latin typeface="Tahoma" panose="020B0604030504040204" pitchFamily="34" charset="0"/>
                <a:ea typeface="Tahoma" panose="020B0604030504040204" pitchFamily="34" charset="0"/>
                <a:cs typeface="Tahoma" panose="020B0604030504040204" pitchFamily="34" charset="0"/>
              </a:rPr>
              <a:t>Transaksiyonel</a:t>
            </a:r>
            <a:r>
              <a:rPr lang="tr-TR" sz="2800" b="0" i="0" u="none" strike="noStrike" baseline="0" dirty="0">
                <a:latin typeface="Tahoma" panose="020B0604030504040204" pitchFamily="34" charset="0"/>
                <a:ea typeface="Tahoma" panose="020B0604030504040204" pitchFamily="34" charset="0"/>
                <a:cs typeface="Tahoma" panose="020B0604030504040204" pitchFamily="34" charset="0"/>
              </a:rPr>
              <a:t> lider geçmişle bugünü, </a:t>
            </a:r>
            <a:r>
              <a:rPr lang="tr-TR" sz="2800" b="0" i="0" u="none" strike="noStrike" baseline="0" dirty="0" err="1">
                <a:latin typeface="Tahoma" panose="020B0604030504040204" pitchFamily="34" charset="0"/>
                <a:ea typeface="Tahoma" panose="020B0604030504040204" pitchFamily="34" charset="0"/>
                <a:cs typeface="Tahoma" panose="020B0604030504040204" pitchFamily="34" charset="0"/>
              </a:rPr>
              <a:t>Transformasyonel</a:t>
            </a:r>
            <a:r>
              <a:rPr lang="tr-TR" sz="2800" b="0" i="0" u="none" strike="noStrike" baseline="0" dirty="0">
                <a:latin typeface="Tahoma" panose="020B0604030504040204" pitchFamily="34" charset="0"/>
                <a:ea typeface="Tahoma" panose="020B0604030504040204" pitchFamily="34" charset="0"/>
                <a:cs typeface="Tahoma" panose="020B0604030504040204" pitchFamily="34" charset="0"/>
              </a:rPr>
              <a:t> lider ise bugünle geleceği bağdaştırmaktadır.</a:t>
            </a:r>
          </a:p>
        </p:txBody>
      </p:sp>
      <p:sp>
        <p:nvSpPr>
          <p:cNvPr id="6" name="Metin kutusu 5">
            <a:extLst>
              <a:ext uri="{FF2B5EF4-FFF2-40B4-BE49-F238E27FC236}">
                <a16:creationId xmlns:a16="http://schemas.microsoft.com/office/drawing/2014/main" id="{61B33D29-726B-40CD-A32E-8594AED190E2}"/>
              </a:ext>
            </a:extLst>
          </p:cNvPr>
          <p:cNvSpPr txBox="1"/>
          <p:nvPr/>
        </p:nvSpPr>
        <p:spPr>
          <a:xfrm>
            <a:off x="1406769" y="154745"/>
            <a:ext cx="10592972" cy="730585"/>
          </a:xfrm>
          <a:prstGeom prst="rect">
            <a:avLst/>
          </a:prstGeom>
          <a:noFill/>
        </p:spPr>
        <p:txBody>
          <a:bodyPr wrap="square">
            <a:spAutoFit/>
          </a:bodyPr>
          <a:lstStyle/>
          <a:p>
            <a:pPr algn="ctr">
              <a:lnSpc>
                <a:spcPct val="150000"/>
              </a:lnSpc>
            </a:pPr>
            <a:r>
              <a:rPr lang="tr-TR" sz="320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GEÇMİŞ VE GELECEĞE GÖRE LİDERLİK</a:t>
            </a:r>
            <a:endParaRPr lang="tr-TR" sz="320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614366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6845B3AF-D6C3-4FD3-9FAF-1282084E9CED}"/>
              </a:ext>
            </a:extLst>
          </p:cNvPr>
          <p:cNvSpPr txBox="1"/>
          <p:nvPr/>
        </p:nvSpPr>
        <p:spPr>
          <a:xfrm>
            <a:off x="724486" y="1460268"/>
            <a:ext cx="10789920" cy="3236142"/>
          </a:xfrm>
          <a:prstGeom prst="rect">
            <a:avLst/>
          </a:prstGeom>
          <a:noFill/>
        </p:spPr>
        <p:txBody>
          <a:bodyPr wrap="square">
            <a:spAutoFit/>
          </a:bodyPr>
          <a:lstStyle/>
          <a:p>
            <a:pPr algn="ctr">
              <a:lnSpc>
                <a:spcPct val="150000"/>
              </a:lnSpc>
            </a:pPr>
            <a:r>
              <a:rPr lang="tr-TR" sz="280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Tarihsel süreç içerisinde ortaya çıkış ve kişisel özelliklerine göre üçe ayırmaktadır. </a:t>
            </a:r>
          </a:p>
          <a:p>
            <a:pPr algn="ctr">
              <a:lnSpc>
                <a:spcPct val="150000"/>
              </a:lnSpc>
            </a:pPr>
            <a:r>
              <a:rPr lang="tr-TR" sz="280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•Geleneksel (otoriter) lider,</a:t>
            </a:r>
          </a:p>
          <a:p>
            <a:pPr algn="ctr">
              <a:lnSpc>
                <a:spcPct val="150000"/>
              </a:lnSpc>
            </a:pPr>
            <a:r>
              <a:rPr lang="tr-TR" sz="280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•Karizmatik lider,</a:t>
            </a:r>
          </a:p>
          <a:p>
            <a:pPr algn="ctr">
              <a:lnSpc>
                <a:spcPct val="150000"/>
              </a:lnSpc>
            </a:pPr>
            <a:r>
              <a:rPr lang="tr-TR" sz="280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•Yasal-rasyonel (demokratik) lider</a:t>
            </a:r>
          </a:p>
        </p:txBody>
      </p:sp>
      <p:sp>
        <p:nvSpPr>
          <p:cNvPr id="6" name="Metin kutusu 5">
            <a:extLst>
              <a:ext uri="{FF2B5EF4-FFF2-40B4-BE49-F238E27FC236}">
                <a16:creationId xmlns:a16="http://schemas.microsoft.com/office/drawing/2014/main" id="{20AC6DBB-9843-43D0-B479-CC244138D9D1}"/>
              </a:ext>
            </a:extLst>
          </p:cNvPr>
          <p:cNvSpPr txBox="1"/>
          <p:nvPr/>
        </p:nvSpPr>
        <p:spPr>
          <a:xfrm>
            <a:off x="2511083" y="480033"/>
            <a:ext cx="6952957" cy="584775"/>
          </a:xfrm>
          <a:prstGeom prst="rect">
            <a:avLst/>
          </a:prstGeom>
          <a:noFill/>
        </p:spPr>
        <p:txBody>
          <a:bodyPr wrap="square">
            <a:spAutoFit/>
          </a:bodyPr>
          <a:lstStyle/>
          <a:p>
            <a:pPr algn="ctr"/>
            <a:r>
              <a:rPr lang="tr-TR" sz="3200" b="1"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WEBER’İN ÜÇLÜ AYIRIMI</a:t>
            </a:r>
            <a:endParaRPr lang="tr-TR" sz="32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455634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DAB61873-7D1B-4C34-B838-716A391BE13E}"/>
              </a:ext>
            </a:extLst>
          </p:cNvPr>
          <p:cNvSpPr txBox="1"/>
          <p:nvPr/>
        </p:nvSpPr>
        <p:spPr>
          <a:xfrm>
            <a:off x="2781887" y="1792450"/>
            <a:ext cx="6098344" cy="1943481"/>
          </a:xfrm>
          <a:prstGeom prst="rect">
            <a:avLst/>
          </a:prstGeom>
          <a:noFill/>
        </p:spPr>
        <p:txBody>
          <a:bodyPr wrap="square">
            <a:spAutoFit/>
          </a:bodyPr>
          <a:lstStyle/>
          <a:p>
            <a:pPr marL="457200" indent="-457200" algn="ctr">
              <a:lnSpc>
                <a:spcPct val="150000"/>
              </a:lnSpc>
              <a:buFont typeface="Arial" panose="020B0604020202020204" pitchFamily="34" charset="0"/>
              <a:buChar char="•"/>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Çözüm Üreten Lider,</a:t>
            </a:r>
          </a:p>
          <a:p>
            <a:pPr marL="457200" indent="-457200" algn="ctr">
              <a:lnSpc>
                <a:spcPct val="150000"/>
              </a:lnSpc>
              <a:buFont typeface="Arial" panose="020B0604020202020204" pitchFamily="34" charset="0"/>
              <a:buChar char="•"/>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Sorun Üreten Lider ve</a:t>
            </a:r>
          </a:p>
          <a:p>
            <a:pPr marL="457200" indent="-457200" algn="ctr">
              <a:lnSpc>
                <a:spcPct val="150000"/>
              </a:lnSpc>
              <a:buFont typeface="Arial" panose="020B0604020202020204" pitchFamily="34" charset="0"/>
              <a:buChar char="•"/>
            </a:pPr>
            <a:r>
              <a:rPr lang="tr-TR" sz="2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Patinaj Yapan Lider</a:t>
            </a:r>
          </a:p>
        </p:txBody>
      </p:sp>
      <p:sp>
        <p:nvSpPr>
          <p:cNvPr id="6" name="Metin kutusu 5">
            <a:extLst>
              <a:ext uri="{FF2B5EF4-FFF2-40B4-BE49-F238E27FC236}">
                <a16:creationId xmlns:a16="http://schemas.microsoft.com/office/drawing/2014/main" id="{D9277152-5FEF-45E7-93BC-7A11D5FEDFB3}"/>
              </a:ext>
            </a:extLst>
          </p:cNvPr>
          <p:cNvSpPr txBox="1"/>
          <p:nvPr/>
        </p:nvSpPr>
        <p:spPr>
          <a:xfrm>
            <a:off x="1645921" y="444863"/>
            <a:ext cx="9383150" cy="1077218"/>
          </a:xfrm>
          <a:prstGeom prst="rect">
            <a:avLst/>
          </a:prstGeom>
          <a:noFill/>
        </p:spPr>
        <p:txBody>
          <a:bodyPr wrap="square">
            <a:spAutoFit/>
          </a:bodyPr>
          <a:lstStyle/>
          <a:p>
            <a:pPr algn="ctr"/>
            <a:r>
              <a:rPr lang="tr-TR" sz="3200" b="1"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SORUN MERKEZLİ YAKLAŞIM (ÜÇ TARZ LİDER)</a:t>
            </a:r>
            <a:endParaRPr lang="tr-TR" sz="3200" b="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701331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BAC0ED52-72D0-4496-A856-18F4E1F9F0A0}"/>
              </a:ext>
            </a:extLst>
          </p:cNvPr>
          <p:cNvPicPr>
            <a:picLocks noChangeAspect="1"/>
          </p:cNvPicPr>
          <p:nvPr/>
        </p:nvPicPr>
        <p:blipFill>
          <a:blip r:embed="rId3"/>
          <a:stretch>
            <a:fillRect/>
          </a:stretch>
        </p:blipFill>
        <p:spPr>
          <a:xfrm>
            <a:off x="3010485" y="1314322"/>
            <a:ext cx="6716464" cy="5262323"/>
          </a:xfrm>
          <a:prstGeom prst="rect">
            <a:avLst/>
          </a:prstGeom>
        </p:spPr>
      </p:pic>
      <p:sp>
        <p:nvSpPr>
          <p:cNvPr id="4" name="Metin kutusu 3">
            <a:extLst>
              <a:ext uri="{FF2B5EF4-FFF2-40B4-BE49-F238E27FC236}">
                <a16:creationId xmlns:a16="http://schemas.microsoft.com/office/drawing/2014/main" id="{FFC367B6-F0E8-4AE9-92B4-9D0C8AC7C6D1}"/>
              </a:ext>
            </a:extLst>
          </p:cNvPr>
          <p:cNvSpPr txBox="1"/>
          <p:nvPr/>
        </p:nvSpPr>
        <p:spPr>
          <a:xfrm>
            <a:off x="1638887" y="332321"/>
            <a:ext cx="9383150" cy="584775"/>
          </a:xfrm>
          <a:prstGeom prst="rect">
            <a:avLst/>
          </a:prstGeom>
          <a:noFill/>
        </p:spPr>
        <p:txBody>
          <a:bodyPr wrap="square">
            <a:spAutoFit/>
          </a:bodyPr>
          <a:lstStyle/>
          <a:p>
            <a:pPr algn="ctr"/>
            <a:r>
              <a:rPr lang="tr-TR" sz="3200" b="1"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Sorun Merkezli Yaklaşım (Üç Tarz Lider)</a:t>
            </a:r>
            <a:endParaRPr lang="tr-TR" sz="3200" b="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61817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8538A0D5-AC22-49C2-9E7B-DC9CA7C8EE31}"/>
              </a:ext>
            </a:extLst>
          </p:cNvPr>
          <p:cNvSpPr txBox="1"/>
          <p:nvPr/>
        </p:nvSpPr>
        <p:spPr>
          <a:xfrm>
            <a:off x="98473" y="1514990"/>
            <a:ext cx="12093527" cy="4262064"/>
          </a:xfrm>
          <a:prstGeom prst="rect">
            <a:avLst/>
          </a:prstGeom>
          <a:noFill/>
        </p:spPr>
        <p:txBody>
          <a:bodyPr wrap="square">
            <a:spAutoFit/>
          </a:bodyPr>
          <a:lstStyle/>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5) Motivasyonu düşük iş arkadaşlarınıza yaklaşımınız nasıldır?</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A) Konuştuğum kişide coşku ve istek yaratırım.</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B) Motivasyon düşüklüğü ya da artışı kişinin elinde olan bir şeydir. Herkes</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kendinden sorumludur.</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800" dirty="0">
                <a:effectLst/>
                <a:latin typeface="Tahoma" panose="020B0604030504040204" pitchFamily="34" charset="0"/>
                <a:ea typeface="Tahoma" panose="020B0604030504040204" pitchFamily="34" charset="0"/>
                <a:cs typeface="Tahoma" panose="020B0604030504040204" pitchFamily="34" charset="0"/>
              </a:rPr>
              <a:t>C) Motivasyonu düşük kişiler beni de etkiler.</a:t>
            </a:r>
          </a:p>
        </p:txBody>
      </p:sp>
      <p:sp>
        <p:nvSpPr>
          <p:cNvPr id="7" name="Metin kutusu 6">
            <a:extLst>
              <a:ext uri="{FF2B5EF4-FFF2-40B4-BE49-F238E27FC236}">
                <a16:creationId xmlns:a16="http://schemas.microsoft.com/office/drawing/2014/main" id="{AC5857B7-A90C-4720-A046-2F29FBC5CDAC}"/>
              </a:ext>
            </a:extLst>
          </p:cNvPr>
          <p:cNvSpPr txBox="1"/>
          <p:nvPr/>
        </p:nvSpPr>
        <p:spPr>
          <a:xfrm>
            <a:off x="2131256" y="138601"/>
            <a:ext cx="8841544" cy="730585"/>
          </a:xfrm>
          <a:prstGeom prst="rect">
            <a:avLst/>
          </a:prstGeom>
          <a:noFill/>
        </p:spPr>
        <p:txBody>
          <a:bodyPr wrap="square">
            <a:spAutoFit/>
          </a:bodyPr>
          <a:lstStyle/>
          <a:p>
            <a:pPr algn="ctr">
              <a:lnSpc>
                <a:spcPct val="150000"/>
              </a:lnSpc>
              <a:spcAft>
                <a:spcPts val="1950"/>
              </a:spcAft>
            </a:pPr>
            <a:r>
              <a:rPr lang="tr-TR" sz="3200" b="1" dirty="0">
                <a:solidFill>
                  <a:srgbClr val="222222"/>
                </a:solidFill>
                <a:effectLst/>
                <a:latin typeface="Tahoma" panose="020B0604030504040204" pitchFamily="34" charset="0"/>
                <a:ea typeface="Tahoma" panose="020B0604030504040204" pitchFamily="34" charset="0"/>
                <a:cs typeface="Tahoma" panose="020B0604030504040204" pitchFamily="34" charset="0"/>
              </a:rPr>
              <a:t>MİNİK BİR TEST</a:t>
            </a:r>
            <a:endParaRPr lang="tr-TR" sz="3200"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440018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677A9893-0C86-4FFA-88B5-C94014BEED09}"/>
              </a:ext>
            </a:extLst>
          </p:cNvPr>
          <p:cNvPicPr>
            <a:picLocks noChangeAspect="1"/>
          </p:cNvPicPr>
          <p:nvPr/>
        </p:nvPicPr>
        <p:blipFill>
          <a:blip r:embed="rId3"/>
          <a:stretch>
            <a:fillRect/>
          </a:stretch>
        </p:blipFill>
        <p:spPr>
          <a:xfrm>
            <a:off x="2729133" y="1201408"/>
            <a:ext cx="7491852" cy="5572186"/>
          </a:xfrm>
          <a:prstGeom prst="rect">
            <a:avLst/>
          </a:prstGeom>
        </p:spPr>
      </p:pic>
      <p:sp>
        <p:nvSpPr>
          <p:cNvPr id="4" name="Metin kutusu 3">
            <a:extLst>
              <a:ext uri="{FF2B5EF4-FFF2-40B4-BE49-F238E27FC236}">
                <a16:creationId xmlns:a16="http://schemas.microsoft.com/office/drawing/2014/main" id="{EE0003DC-3A85-4C61-A49E-D526DA70F2AF}"/>
              </a:ext>
            </a:extLst>
          </p:cNvPr>
          <p:cNvSpPr txBox="1"/>
          <p:nvPr/>
        </p:nvSpPr>
        <p:spPr>
          <a:xfrm>
            <a:off x="1645921" y="444863"/>
            <a:ext cx="9383150" cy="584775"/>
          </a:xfrm>
          <a:prstGeom prst="rect">
            <a:avLst/>
          </a:prstGeom>
          <a:noFill/>
        </p:spPr>
        <p:txBody>
          <a:bodyPr wrap="square">
            <a:spAutoFit/>
          </a:bodyPr>
          <a:lstStyle/>
          <a:p>
            <a:pPr algn="ctr"/>
            <a:r>
              <a:rPr lang="tr-TR" sz="3200" b="1"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Sorun Merkezli Yaklaşım (Üç Tarz Lider)</a:t>
            </a:r>
            <a:endParaRPr lang="tr-TR" sz="3200" b="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151709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5D472622-EE42-4284-A219-F0F44664375D}"/>
              </a:ext>
            </a:extLst>
          </p:cNvPr>
          <p:cNvSpPr txBox="1"/>
          <p:nvPr/>
        </p:nvSpPr>
        <p:spPr>
          <a:xfrm>
            <a:off x="185225" y="2065498"/>
            <a:ext cx="11697285" cy="1297150"/>
          </a:xfrm>
          <a:prstGeom prst="rect">
            <a:avLst/>
          </a:prstGeom>
          <a:noFill/>
        </p:spPr>
        <p:txBody>
          <a:bodyPr wrap="square">
            <a:spAutoFit/>
          </a:bodyPr>
          <a:lstStyle/>
          <a:p>
            <a:pPr algn="ctr">
              <a:lnSpc>
                <a:spcPct val="150000"/>
              </a:lnSpc>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Cesaret, özgüven, vizyon, değerler, ikna yeteneği ve başkalarını etkileyebilme, ileri görüşlü</a:t>
            </a:r>
          </a:p>
        </p:txBody>
      </p:sp>
      <p:sp>
        <p:nvSpPr>
          <p:cNvPr id="6" name="Metin kutusu 5">
            <a:extLst>
              <a:ext uri="{FF2B5EF4-FFF2-40B4-BE49-F238E27FC236}">
                <a16:creationId xmlns:a16="http://schemas.microsoft.com/office/drawing/2014/main" id="{3856128A-FB8B-4D36-8E70-B1F1542359DA}"/>
              </a:ext>
            </a:extLst>
          </p:cNvPr>
          <p:cNvSpPr txBox="1"/>
          <p:nvPr/>
        </p:nvSpPr>
        <p:spPr>
          <a:xfrm>
            <a:off x="499403" y="5386978"/>
            <a:ext cx="11303391" cy="1124988"/>
          </a:xfrm>
          <a:prstGeom prst="rect">
            <a:avLst/>
          </a:prstGeom>
          <a:noFill/>
        </p:spPr>
        <p:txBody>
          <a:bodyPr wrap="square">
            <a:spAutoFit/>
          </a:bodyPr>
          <a:lstStyle/>
          <a:p>
            <a:pPr algn="ctr">
              <a:lnSpc>
                <a:spcPct val="150000"/>
              </a:lnSpc>
            </a:pPr>
            <a:r>
              <a:rPr lang="tr-TR" sz="2400" b="0" i="0" dirty="0">
                <a:effectLst/>
                <a:latin typeface="Tahoma" panose="020B0604030504040204" pitchFamily="34" charset="0"/>
                <a:ea typeface="Tahoma" panose="020B0604030504040204" pitchFamily="34" charset="0"/>
                <a:cs typeface="Tahoma" panose="020B0604030504040204" pitchFamily="34" charset="0"/>
              </a:rPr>
              <a:t>Mustafa Kemal Atatürk. Milli mücadele döneminden itibaren sergilediği tutum ve davranışları ile karizmatik liderlik türüne girer.</a:t>
            </a:r>
            <a:endParaRPr lang="tr-TR" sz="2400" dirty="0">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F2774922-199E-4D9D-B6B8-78B48AFC18E6}"/>
              </a:ext>
            </a:extLst>
          </p:cNvPr>
          <p:cNvSpPr txBox="1"/>
          <p:nvPr/>
        </p:nvSpPr>
        <p:spPr>
          <a:xfrm>
            <a:off x="3147645" y="592574"/>
            <a:ext cx="6098344" cy="523220"/>
          </a:xfrm>
          <a:prstGeom prst="rect">
            <a:avLst/>
          </a:prstGeom>
          <a:noFill/>
        </p:spPr>
        <p:txBody>
          <a:bodyPr wrap="square">
            <a:spAutoFit/>
          </a:bodyPr>
          <a:lstStyle/>
          <a:p>
            <a:pPr algn="ct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Karizmatik</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Liderlik</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endParaRPr lang="tr-TR" sz="2800" dirty="0"/>
          </a:p>
        </p:txBody>
      </p:sp>
    </p:spTree>
    <p:extLst>
      <p:ext uri="{BB962C8B-B14F-4D97-AF65-F5344CB8AC3E}">
        <p14:creationId xmlns:p14="http://schemas.microsoft.com/office/powerpoint/2010/main" val="20893413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5D472622-EE42-4284-A219-F0F44664375D}"/>
              </a:ext>
            </a:extLst>
          </p:cNvPr>
          <p:cNvSpPr txBox="1"/>
          <p:nvPr/>
        </p:nvSpPr>
        <p:spPr>
          <a:xfrm>
            <a:off x="189914" y="876777"/>
            <a:ext cx="11697285" cy="3894977"/>
          </a:xfrm>
          <a:prstGeom prst="rect">
            <a:avLst/>
          </a:prstGeom>
          <a:noFill/>
        </p:spPr>
        <p:txBody>
          <a:bodyPr wrap="square">
            <a:spAutoFit/>
          </a:bodyPr>
          <a:lstStyle/>
          <a:p>
            <a:pPr algn="ctr">
              <a:lnSpc>
                <a:spcPct val="150000"/>
              </a:lnSpc>
            </a:pPr>
            <a:r>
              <a:rPr lang="tr-TR" sz="2400" b="0"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Dönüşümsel</a:t>
            </a:r>
            <a:r>
              <a:rPr lang="tr-TR" sz="24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liderlik, grup motivasyonuna odaklıdır ve göreve bakar. </a:t>
            </a:r>
            <a:r>
              <a:rPr lang="tr-TR" sz="2400" b="0"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Dönüşümsel</a:t>
            </a:r>
            <a:r>
              <a:rPr lang="tr-TR" sz="24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liderlerin </a:t>
            </a:r>
            <a:r>
              <a:rPr lang="tr-TR" sz="24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niyeti, grubun başka hedefleri ihmal etmeden amaçları başarmasıdır</a:t>
            </a:r>
            <a:r>
              <a:rPr lang="tr-TR" sz="24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Bu ikincil nedenler çok farklı ve çeşitli olabilir: grup üyelerinin beceriler elde etmesi, grubun ürettiği dinamik, çevreye önem verme vs.</a:t>
            </a:r>
          </a:p>
          <a:p>
            <a:pPr algn="ctr">
              <a:lnSpc>
                <a:spcPct val="150000"/>
              </a:lnSpc>
            </a:pPr>
            <a:r>
              <a:rPr lang="tr-TR" sz="24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Bu tür liderler, çok bilgi ve motivasyona sahip olmayan bir grup için çok iyidir.</a:t>
            </a:r>
            <a:r>
              <a:rPr lang="tr-TR" sz="24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Ayrıca bu grup, ana hedefini gerçekleştirmek için çok fazla baskı altında değildir. </a:t>
            </a:r>
            <a:r>
              <a:rPr lang="tr-TR" sz="2400" b="1"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Dönüşümsel</a:t>
            </a:r>
            <a:r>
              <a:rPr lang="tr-TR" sz="24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liderlere örnek olarak John. F. Kennedy verilebilir.</a:t>
            </a:r>
            <a:endParaRPr lang="tr-TR" sz="2400" b="0"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6" name="Metin kutusu 5">
            <a:extLst>
              <a:ext uri="{FF2B5EF4-FFF2-40B4-BE49-F238E27FC236}">
                <a16:creationId xmlns:a16="http://schemas.microsoft.com/office/drawing/2014/main" id="{9DC836F0-6290-4297-8DDA-8402D0C63A63}"/>
              </a:ext>
            </a:extLst>
          </p:cNvPr>
          <p:cNvSpPr txBox="1"/>
          <p:nvPr/>
        </p:nvSpPr>
        <p:spPr>
          <a:xfrm>
            <a:off x="3154679" y="304186"/>
            <a:ext cx="6098344" cy="523220"/>
          </a:xfrm>
          <a:prstGeom prst="rect">
            <a:avLst/>
          </a:prstGeom>
          <a:noFill/>
        </p:spPr>
        <p:txBody>
          <a:bodyPr wrap="square">
            <a:spAutoFit/>
          </a:bodyPr>
          <a:lstStyle/>
          <a:p>
            <a:pPr algn="ct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Dönüşümcü Liderlik</a:t>
            </a:r>
            <a:endParaRPr lang="tr-TR" sz="2800" dirty="0"/>
          </a:p>
        </p:txBody>
      </p:sp>
      <p:sp>
        <p:nvSpPr>
          <p:cNvPr id="7" name="Metin kutusu 6">
            <a:extLst>
              <a:ext uri="{FF2B5EF4-FFF2-40B4-BE49-F238E27FC236}">
                <a16:creationId xmlns:a16="http://schemas.microsoft.com/office/drawing/2014/main" id="{DE68305A-53AB-4116-9E19-9B2510CA419F}"/>
              </a:ext>
            </a:extLst>
          </p:cNvPr>
          <p:cNvSpPr txBox="1"/>
          <p:nvPr/>
        </p:nvSpPr>
        <p:spPr>
          <a:xfrm>
            <a:off x="140677" y="5117013"/>
            <a:ext cx="11866098" cy="1546834"/>
          </a:xfrm>
          <a:prstGeom prst="rect">
            <a:avLst/>
          </a:prstGeom>
          <a:noFill/>
        </p:spPr>
        <p:txBody>
          <a:bodyPr wrap="square">
            <a:spAutoFit/>
          </a:bodyPr>
          <a:lstStyle/>
          <a:p>
            <a:pPr algn="ctr">
              <a:lnSpc>
                <a:spcPct val="150000"/>
              </a:lnSpc>
            </a:pPr>
            <a:r>
              <a:rPr lang="tr-TR" sz="2200" b="0" i="0" dirty="0">
                <a:effectLst/>
                <a:latin typeface="Tahoma" panose="020B0604030504040204" pitchFamily="34" charset="0"/>
                <a:ea typeface="Tahoma" panose="020B0604030504040204" pitchFamily="34" charset="0"/>
                <a:cs typeface="Tahoma" panose="020B0604030504040204" pitchFamily="34" charset="0"/>
              </a:rPr>
              <a:t>Martin Luther </a:t>
            </a:r>
            <a:r>
              <a:rPr lang="tr-TR" sz="2200" b="0" i="0" dirty="0" err="1">
                <a:effectLst/>
                <a:latin typeface="Tahoma" panose="020B0604030504040204" pitchFamily="34" charset="0"/>
                <a:ea typeface="Tahoma" panose="020B0604030504040204" pitchFamily="34" charset="0"/>
                <a:cs typeface="Tahoma" panose="020B0604030504040204" pitchFamily="34" charset="0"/>
              </a:rPr>
              <a:t>King</a:t>
            </a:r>
            <a:r>
              <a:rPr lang="tr-TR" sz="2200" b="0" i="0" dirty="0">
                <a:effectLst/>
                <a:latin typeface="Tahoma" panose="020B0604030504040204" pitchFamily="34" charset="0"/>
                <a:ea typeface="Tahoma" panose="020B0604030504040204" pitchFamily="34" charset="0"/>
                <a:cs typeface="Tahoma" panose="020B0604030504040204" pitchFamily="34" charset="0"/>
              </a:rPr>
              <a:t>. Irksal eşitlik ve siyah vatandaşların eşit vatandaşlık hakları için yaptığı eylemler ve yürüyüşlerle 1964 yılında Amerika’da Yurttaş Hakları Kanununun çıkmasını sağlamış olup fikir adamı kimliğiyle dönüşümcü liderlik türüne girer.</a:t>
            </a:r>
            <a:endParaRPr lang="tr-TR" sz="2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731758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5D472622-EE42-4284-A219-F0F44664375D}"/>
              </a:ext>
            </a:extLst>
          </p:cNvPr>
          <p:cNvSpPr txBox="1"/>
          <p:nvPr/>
        </p:nvSpPr>
        <p:spPr>
          <a:xfrm>
            <a:off x="267287" y="1432453"/>
            <a:ext cx="11697285" cy="1124988"/>
          </a:xfrm>
          <a:prstGeom prst="rect">
            <a:avLst/>
          </a:prstGeom>
          <a:noFill/>
        </p:spPr>
        <p:txBody>
          <a:bodyPr wrap="square">
            <a:spAutoFit/>
          </a:bodyPr>
          <a:lstStyle/>
          <a:p>
            <a:pPr algn="ctr">
              <a:lnSpc>
                <a:spcPct val="150000"/>
              </a:lnSpc>
            </a:pPr>
            <a:r>
              <a:rPr lang="tr-TR" sz="24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Bireylerin kendi vizyonunu benimseyen, etkileyen, motive eden ve ihtiyaçlarını değerlendirip gözeten </a:t>
            </a:r>
          </a:p>
        </p:txBody>
      </p:sp>
      <p:sp>
        <p:nvSpPr>
          <p:cNvPr id="6" name="Metin kutusu 5">
            <a:extLst>
              <a:ext uri="{FF2B5EF4-FFF2-40B4-BE49-F238E27FC236}">
                <a16:creationId xmlns:a16="http://schemas.microsoft.com/office/drawing/2014/main" id="{FC96B5AB-FC7B-406E-A8BF-885FC419B5DF}"/>
              </a:ext>
            </a:extLst>
          </p:cNvPr>
          <p:cNvSpPr txBox="1"/>
          <p:nvPr/>
        </p:nvSpPr>
        <p:spPr>
          <a:xfrm>
            <a:off x="2788919" y="339356"/>
            <a:ext cx="6098344" cy="523220"/>
          </a:xfrm>
          <a:prstGeom prst="rect">
            <a:avLst/>
          </a:prstGeom>
          <a:noFill/>
        </p:spPr>
        <p:txBody>
          <a:bodyPr wrap="square">
            <a:spAutoFit/>
          </a:bodyPr>
          <a:lstStyle/>
          <a:p>
            <a:pPr algn="ct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Etkileşimsel Liderlik</a:t>
            </a:r>
            <a:endParaRPr lang="tr-TR" sz="2800" dirty="0"/>
          </a:p>
        </p:txBody>
      </p:sp>
      <p:sp>
        <p:nvSpPr>
          <p:cNvPr id="7" name="Metin kutusu 6">
            <a:extLst>
              <a:ext uri="{FF2B5EF4-FFF2-40B4-BE49-F238E27FC236}">
                <a16:creationId xmlns:a16="http://schemas.microsoft.com/office/drawing/2014/main" id="{B8224E04-036E-49C9-BFD8-1B348622930D}"/>
              </a:ext>
            </a:extLst>
          </p:cNvPr>
          <p:cNvSpPr txBox="1"/>
          <p:nvPr/>
        </p:nvSpPr>
        <p:spPr>
          <a:xfrm>
            <a:off x="248530" y="5339920"/>
            <a:ext cx="11666806" cy="1200329"/>
          </a:xfrm>
          <a:prstGeom prst="rect">
            <a:avLst/>
          </a:prstGeom>
          <a:noFill/>
        </p:spPr>
        <p:txBody>
          <a:bodyPr wrap="square">
            <a:spAutoFit/>
          </a:bodyPr>
          <a:lstStyle/>
          <a:p>
            <a:pPr algn="ctr"/>
            <a:r>
              <a:rPr lang="tr-TR" sz="2400" b="0" i="0" dirty="0">
                <a:effectLst/>
                <a:latin typeface="Tahoma" panose="020B0604030504040204" pitchFamily="34" charset="0"/>
                <a:ea typeface="Tahoma" panose="020B0604030504040204" pitchFamily="34" charset="0"/>
                <a:cs typeface="Tahoma" panose="020B0604030504040204" pitchFamily="34" charset="0"/>
              </a:rPr>
              <a:t>Fatih Terim. Birçok kez Türk Milli Futbol takımını çalıştırmış olan ve bir futbol adamı olan Fatih Terim ekibinin yüksek performans sağlamak amacıyla onları en güzel şekilde motive etme kabiliyeti ile etkileşimsel lider türüne girer.</a:t>
            </a:r>
            <a:endParaRPr lang="tr-TR"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507332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5D472622-EE42-4284-A219-F0F44664375D}"/>
              </a:ext>
            </a:extLst>
          </p:cNvPr>
          <p:cNvSpPr txBox="1"/>
          <p:nvPr/>
        </p:nvSpPr>
        <p:spPr>
          <a:xfrm>
            <a:off x="119575" y="968219"/>
            <a:ext cx="11697285" cy="3894977"/>
          </a:xfrm>
          <a:prstGeom prst="rect">
            <a:avLst/>
          </a:prstGeom>
          <a:noFill/>
        </p:spPr>
        <p:txBody>
          <a:bodyPr wrap="square">
            <a:spAutoFit/>
          </a:bodyPr>
          <a:lstStyle/>
          <a:p>
            <a:pPr algn="ctr">
              <a:lnSpc>
                <a:spcPct val="150000"/>
              </a:lnSpc>
            </a:pPr>
            <a:r>
              <a:rPr lang="tr-TR" sz="24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Demokratik bir lider, iletişimi iki taraflı olarak en üst düzeye çıkarmaya uğraşır. </a:t>
            </a:r>
            <a:r>
              <a:rPr lang="tr-TR" sz="24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Liderlik yaparlar ama grup üyelerinin kendi kararlarına dair geri bildirimlerine de önem verirler.</a:t>
            </a:r>
            <a:r>
              <a:rPr lang="tr-TR" sz="24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Esasen, bu tür liderlik dürünün en önemli özelliği sürekli danışma unsurudur.</a:t>
            </a:r>
          </a:p>
          <a:p>
            <a:pPr algn="ctr">
              <a:lnSpc>
                <a:spcPct val="150000"/>
              </a:lnSpc>
            </a:pPr>
            <a:r>
              <a:rPr lang="tr-TR" sz="24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Demokratik liderler, hazırlanmış olan ama fazla motivasyona sahip olmayan gruplar için iyidir.</a:t>
            </a:r>
            <a:r>
              <a:rPr lang="tr-TR" sz="24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Dinlenildiğini hissetme, bu tür kusurlar için en iyi çare olabilir ve böylece prosedür ve hedeflere olan ilgileri önemli bir artış gösterir.</a:t>
            </a:r>
          </a:p>
        </p:txBody>
      </p:sp>
      <p:sp>
        <p:nvSpPr>
          <p:cNvPr id="6" name="Metin kutusu 5">
            <a:extLst>
              <a:ext uri="{FF2B5EF4-FFF2-40B4-BE49-F238E27FC236}">
                <a16:creationId xmlns:a16="http://schemas.microsoft.com/office/drawing/2014/main" id="{9CC5FE15-6FED-4EE6-A03B-728EC911D657}"/>
              </a:ext>
            </a:extLst>
          </p:cNvPr>
          <p:cNvSpPr txBox="1"/>
          <p:nvPr/>
        </p:nvSpPr>
        <p:spPr>
          <a:xfrm>
            <a:off x="2908495" y="191643"/>
            <a:ext cx="6098344" cy="523220"/>
          </a:xfrm>
          <a:prstGeom prst="rect">
            <a:avLst/>
          </a:prstGeom>
          <a:noFill/>
        </p:spPr>
        <p:txBody>
          <a:bodyPr wrap="square">
            <a:spAutoFit/>
          </a:bodyPr>
          <a:lstStyle/>
          <a:p>
            <a:pPr algn="ct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Demokratik Liderlik</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endParaRPr lang="tr-TR" sz="2800" dirty="0"/>
          </a:p>
        </p:txBody>
      </p:sp>
      <p:sp>
        <p:nvSpPr>
          <p:cNvPr id="7" name="Metin kutusu 6">
            <a:extLst>
              <a:ext uri="{FF2B5EF4-FFF2-40B4-BE49-F238E27FC236}">
                <a16:creationId xmlns:a16="http://schemas.microsoft.com/office/drawing/2014/main" id="{CAE96600-0610-4145-B674-0240A4D12757}"/>
              </a:ext>
            </a:extLst>
          </p:cNvPr>
          <p:cNvSpPr txBox="1"/>
          <p:nvPr/>
        </p:nvSpPr>
        <p:spPr>
          <a:xfrm>
            <a:off x="407962" y="5607205"/>
            <a:ext cx="11324494" cy="576568"/>
          </a:xfrm>
          <a:prstGeom prst="rect">
            <a:avLst/>
          </a:prstGeom>
          <a:noFill/>
        </p:spPr>
        <p:txBody>
          <a:bodyPr wrap="square">
            <a:spAutoFit/>
          </a:bodyPr>
          <a:lstStyle/>
          <a:p>
            <a:pPr algn="ctr">
              <a:lnSpc>
                <a:spcPct val="150000"/>
              </a:lnSpc>
            </a:pPr>
            <a:r>
              <a:rPr lang="tr-TR" sz="2400" i="0" dirty="0">
                <a:effectLst/>
                <a:latin typeface="Tahoma" panose="020B0604030504040204" pitchFamily="34" charset="0"/>
                <a:ea typeface="Tahoma" panose="020B0604030504040204" pitchFamily="34" charset="0"/>
                <a:cs typeface="Tahoma" panose="020B0604030504040204" pitchFamily="34" charset="0"/>
              </a:rPr>
              <a:t>Tarihte demokratik liderlere örnek olarak Nelson Mandela verilebilir.</a:t>
            </a:r>
            <a:endParaRPr lang="tr-TR"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077714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5D472622-EE42-4284-A219-F0F44664375D}"/>
              </a:ext>
            </a:extLst>
          </p:cNvPr>
          <p:cNvSpPr txBox="1"/>
          <p:nvPr/>
        </p:nvSpPr>
        <p:spPr>
          <a:xfrm>
            <a:off x="281355" y="1882619"/>
            <a:ext cx="11697285" cy="1124988"/>
          </a:xfrm>
          <a:prstGeom prst="rect">
            <a:avLst/>
          </a:prstGeom>
          <a:noFill/>
        </p:spPr>
        <p:txBody>
          <a:bodyPr wrap="square">
            <a:spAutoFit/>
          </a:bodyPr>
          <a:lstStyle/>
          <a:p>
            <a:pPr algn="ctr">
              <a:lnSpc>
                <a:spcPct val="150000"/>
              </a:lnSpc>
            </a:pPr>
            <a:r>
              <a:rPr lang="tr-TR" sz="24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Fedakarlığı yüksek, empati iletişimine önem veren, insani duygularla yöneten, insanların gelişimini destekleyen</a:t>
            </a:r>
          </a:p>
        </p:txBody>
      </p:sp>
      <p:sp>
        <p:nvSpPr>
          <p:cNvPr id="6" name="Metin kutusu 5">
            <a:extLst>
              <a:ext uri="{FF2B5EF4-FFF2-40B4-BE49-F238E27FC236}">
                <a16:creationId xmlns:a16="http://schemas.microsoft.com/office/drawing/2014/main" id="{5B14A3E8-2B28-492E-B459-237B3FBF0916}"/>
              </a:ext>
            </a:extLst>
          </p:cNvPr>
          <p:cNvSpPr txBox="1"/>
          <p:nvPr/>
        </p:nvSpPr>
        <p:spPr>
          <a:xfrm>
            <a:off x="0" y="5108676"/>
            <a:ext cx="12084148" cy="1678986"/>
          </a:xfrm>
          <a:prstGeom prst="rect">
            <a:avLst/>
          </a:prstGeom>
          <a:noFill/>
        </p:spPr>
        <p:txBody>
          <a:bodyPr wrap="square">
            <a:spAutoFit/>
          </a:bodyPr>
          <a:lstStyle/>
          <a:p>
            <a:pPr algn="ctr">
              <a:lnSpc>
                <a:spcPct val="150000"/>
              </a:lnSpc>
            </a:pPr>
            <a:r>
              <a:rPr lang="tr-TR" sz="2400" b="0" i="0" dirty="0">
                <a:effectLst/>
                <a:latin typeface="Tahoma" panose="020B0604030504040204" pitchFamily="34" charset="0"/>
                <a:ea typeface="Tahoma" panose="020B0604030504040204" pitchFamily="34" charset="0"/>
                <a:cs typeface="Tahoma" panose="020B0604030504040204" pitchFamily="34" charset="0"/>
              </a:rPr>
              <a:t>Hz. Muhammed. </a:t>
            </a:r>
            <a:r>
              <a:rPr lang="tr-TR" sz="2400" b="0" i="0" dirty="0" err="1">
                <a:effectLst/>
                <a:latin typeface="Tahoma" panose="020B0604030504040204" pitchFamily="34" charset="0"/>
                <a:ea typeface="Tahoma" panose="020B0604030504040204" pitchFamily="34" charset="0"/>
                <a:cs typeface="Tahoma" panose="020B0604030504040204" pitchFamily="34" charset="0"/>
              </a:rPr>
              <a:t>İslamiyetin</a:t>
            </a:r>
            <a:r>
              <a:rPr lang="tr-TR" sz="2400" b="0" i="0" dirty="0">
                <a:effectLst/>
                <a:latin typeface="Tahoma" panose="020B0604030504040204" pitchFamily="34" charset="0"/>
                <a:ea typeface="Tahoma" panose="020B0604030504040204" pitchFamily="34" charset="0"/>
                <a:cs typeface="Tahoma" panose="020B0604030504040204" pitchFamily="34" charset="0"/>
              </a:rPr>
              <a:t> yayılmasında sahip olduğu ikna etme beceresi herkesin iyiliği için çabalayan ileri görüşlülüğü ve insani duyguları yönetme becerisiyle hizmetkar lider türüne gider.</a:t>
            </a:r>
            <a:endParaRPr lang="tr-TR" sz="2400" dirty="0">
              <a:latin typeface="Tahoma" panose="020B0604030504040204" pitchFamily="34" charset="0"/>
              <a:ea typeface="Tahoma" panose="020B0604030504040204" pitchFamily="34" charset="0"/>
              <a:cs typeface="Tahoma" panose="020B0604030504040204" pitchFamily="34" charset="0"/>
            </a:endParaRPr>
          </a:p>
        </p:txBody>
      </p:sp>
      <p:sp>
        <p:nvSpPr>
          <p:cNvPr id="7" name="Metin kutusu 6">
            <a:extLst>
              <a:ext uri="{FF2B5EF4-FFF2-40B4-BE49-F238E27FC236}">
                <a16:creationId xmlns:a16="http://schemas.microsoft.com/office/drawing/2014/main" id="{B55816F6-4309-4896-BC3A-DAABD28009F8}"/>
              </a:ext>
            </a:extLst>
          </p:cNvPr>
          <p:cNvSpPr txBox="1"/>
          <p:nvPr/>
        </p:nvSpPr>
        <p:spPr>
          <a:xfrm>
            <a:off x="2018714" y="712149"/>
            <a:ext cx="7586002" cy="523220"/>
          </a:xfrm>
          <a:prstGeom prst="rect">
            <a:avLst/>
          </a:prstGeom>
          <a:noFill/>
        </p:spPr>
        <p:txBody>
          <a:bodyPr wrap="square">
            <a:spAutoFit/>
          </a:bodyPr>
          <a:lstStyle/>
          <a:p>
            <a:pPr algn="ct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Hizmetkar Liderlik</a:t>
            </a:r>
            <a:endParaRPr lang="tr-TR" sz="2800" dirty="0"/>
          </a:p>
        </p:txBody>
      </p:sp>
    </p:spTree>
    <p:extLst>
      <p:ext uri="{BB962C8B-B14F-4D97-AF65-F5344CB8AC3E}">
        <p14:creationId xmlns:p14="http://schemas.microsoft.com/office/powerpoint/2010/main" val="32496766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5D472622-EE42-4284-A219-F0F44664375D}"/>
              </a:ext>
            </a:extLst>
          </p:cNvPr>
          <p:cNvSpPr txBox="1"/>
          <p:nvPr/>
        </p:nvSpPr>
        <p:spPr>
          <a:xfrm>
            <a:off x="182881" y="1249572"/>
            <a:ext cx="11697285" cy="3046988"/>
          </a:xfrm>
          <a:prstGeom prst="rect">
            <a:avLst/>
          </a:prstGeom>
          <a:noFill/>
        </p:spPr>
        <p:txBody>
          <a:bodyPr wrap="square">
            <a:spAutoFit/>
          </a:bodyPr>
          <a:lstStyle/>
          <a:p>
            <a:pPr algn="ctr"/>
            <a:r>
              <a:rPr lang="tr-TR" sz="240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Müdahaleci bir lider türüdür. Yolları tek yönlüdür çünkü yönettikleri gruba sadece konuşur ama onları asla dinlemezler. Diğer yandan, kontrol etmeyi çok severler. Bu özellikleri, çok motive olan ama kendilerine verilen görevleri yerine getirme konusunda çok fazla şüphesi olan insanların oluşturduğu gruplarda bilhassa işe yarar.</a:t>
            </a:r>
          </a:p>
          <a:p>
            <a:pPr algn="ctr"/>
            <a:endParaRPr lang="tr-TR" sz="2400"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algn="ctr"/>
            <a:endParaRPr lang="tr-TR"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tr-TR" sz="240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Son olarak, </a:t>
            </a:r>
            <a:r>
              <a:rPr lang="tr-TR" sz="2400"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otokratik</a:t>
            </a:r>
            <a:r>
              <a:rPr lang="tr-TR" sz="240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liderler yönettikleri kişilere karşı bir üstünlük hissi duymaya meyillidir. </a:t>
            </a:r>
          </a:p>
        </p:txBody>
      </p:sp>
      <p:sp>
        <p:nvSpPr>
          <p:cNvPr id="6" name="Metin kutusu 5">
            <a:extLst>
              <a:ext uri="{FF2B5EF4-FFF2-40B4-BE49-F238E27FC236}">
                <a16:creationId xmlns:a16="http://schemas.microsoft.com/office/drawing/2014/main" id="{5B14A3E8-2B28-492E-B459-237B3FBF0916}"/>
              </a:ext>
            </a:extLst>
          </p:cNvPr>
          <p:cNvSpPr txBox="1"/>
          <p:nvPr/>
        </p:nvSpPr>
        <p:spPr>
          <a:xfrm>
            <a:off x="49237" y="5629180"/>
            <a:ext cx="12084148" cy="570990"/>
          </a:xfrm>
          <a:prstGeom prst="rect">
            <a:avLst/>
          </a:prstGeom>
          <a:noFill/>
        </p:spPr>
        <p:txBody>
          <a:bodyPr wrap="square">
            <a:spAutoFit/>
          </a:bodyPr>
          <a:lstStyle/>
          <a:p>
            <a:pPr algn="ctr">
              <a:lnSpc>
                <a:spcPct val="150000"/>
              </a:lnSpc>
            </a:pPr>
            <a:r>
              <a:rPr lang="tr-TR" sz="2400" i="0" dirty="0">
                <a:effectLst/>
                <a:latin typeface="Tahoma" panose="020B0604030504040204" pitchFamily="34" charset="0"/>
                <a:ea typeface="Tahoma" panose="020B0604030504040204" pitchFamily="34" charset="0"/>
                <a:cs typeface="Tahoma" panose="020B0604030504040204" pitchFamily="34" charset="0"/>
              </a:rPr>
              <a:t>Tarihte </a:t>
            </a:r>
            <a:r>
              <a:rPr lang="tr-TR" sz="2400" i="0" dirty="0" err="1">
                <a:effectLst/>
                <a:latin typeface="Tahoma" panose="020B0604030504040204" pitchFamily="34" charset="0"/>
                <a:ea typeface="Tahoma" panose="020B0604030504040204" pitchFamily="34" charset="0"/>
                <a:cs typeface="Tahoma" panose="020B0604030504040204" pitchFamily="34" charset="0"/>
              </a:rPr>
              <a:t>otokratik</a:t>
            </a:r>
            <a:r>
              <a:rPr lang="tr-TR" sz="2400" i="0" dirty="0">
                <a:effectLst/>
                <a:latin typeface="Tahoma" panose="020B0604030504040204" pitchFamily="34" charset="0"/>
                <a:ea typeface="Tahoma" panose="020B0604030504040204" pitchFamily="34" charset="0"/>
                <a:cs typeface="Tahoma" panose="020B0604030504040204" pitchFamily="34" charset="0"/>
              </a:rPr>
              <a:t> liderlere örnek olarak Margaret Thatcher’ı gösterebiliriz.</a:t>
            </a:r>
            <a:endParaRPr lang="tr-TR" sz="2400" dirty="0">
              <a:latin typeface="Tahoma" panose="020B0604030504040204" pitchFamily="34" charset="0"/>
              <a:ea typeface="Tahoma" panose="020B0604030504040204" pitchFamily="34" charset="0"/>
              <a:cs typeface="Tahoma" panose="020B0604030504040204" pitchFamily="34" charset="0"/>
            </a:endParaRPr>
          </a:p>
        </p:txBody>
      </p:sp>
      <p:sp>
        <p:nvSpPr>
          <p:cNvPr id="7" name="Metin kutusu 6">
            <a:extLst>
              <a:ext uri="{FF2B5EF4-FFF2-40B4-BE49-F238E27FC236}">
                <a16:creationId xmlns:a16="http://schemas.microsoft.com/office/drawing/2014/main" id="{B55816F6-4309-4896-BC3A-DAABD28009F8}"/>
              </a:ext>
            </a:extLst>
          </p:cNvPr>
          <p:cNvSpPr txBox="1"/>
          <p:nvPr/>
        </p:nvSpPr>
        <p:spPr>
          <a:xfrm>
            <a:off x="2018714" y="240881"/>
            <a:ext cx="7586002" cy="523220"/>
          </a:xfrm>
          <a:prstGeom prst="rect">
            <a:avLst/>
          </a:prstGeom>
          <a:noFill/>
        </p:spPr>
        <p:txBody>
          <a:bodyPr wrap="square">
            <a:spAutoFit/>
          </a:bodyPr>
          <a:lstStyle/>
          <a:p>
            <a:pPr algn="ctr"/>
            <a:r>
              <a:rPr lang="tr-TR" sz="2800" b="1"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Otokratik</a:t>
            </a: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Liderlik</a:t>
            </a:r>
            <a:endParaRPr lang="tr-TR" sz="2800" dirty="0"/>
          </a:p>
        </p:txBody>
      </p:sp>
    </p:spTree>
    <p:extLst>
      <p:ext uri="{BB962C8B-B14F-4D97-AF65-F5344CB8AC3E}">
        <p14:creationId xmlns:p14="http://schemas.microsoft.com/office/powerpoint/2010/main" val="5269040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6" name="Metin kutusu 5">
            <a:extLst>
              <a:ext uri="{FF2B5EF4-FFF2-40B4-BE49-F238E27FC236}">
                <a16:creationId xmlns:a16="http://schemas.microsoft.com/office/drawing/2014/main" id="{88C227DA-AB33-4CF0-981C-A8943795FD56}"/>
              </a:ext>
            </a:extLst>
          </p:cNvPr>
          <p:cNvSpPr txBox="1"/>
          <p:nvPr/>
        </p:nvSpPr>
        <p:spPr>
          <a:xfrm>
            <a:off x="211015" y="1082938"/>
            <a:ext cx="11908302" cy="5556970"/>
          </a:xfrm>
          <a:prstGeom prst="rect">
            <a:avLst/>
          </a:prstGeom>
          <a:noFill/>
        </p:spPr>
        <p:txBody>
          <a:bodyPr wrap="square">
            <a:spAutoFit/>
          </a:bodyPr>
          <a:lstStyle/>
          <a:p>
            <a:pPr algn="ctr" fontAlgn="base">
              <a:lnSpc>
                <a:spcPct val="150000"/>
              </a:lnSpc>
            </a:pPr>
            <a:r>
              <a:rPr lang="tr-TR" sz="24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Fransız kökenli “</a:t>
            </a:r>
            <a:r>
              <a:rPr lang="tr-TR" sz="2400" b="0"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Laissez-faire</a:t>
            </a:r>
            <a:r>
              <a:rPr lang="tr-TR" sz="24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terimi ile ifade edilen ve çalışanlara yüksek seviyede özgürlük tanıyan bir stil olarak karşımıza çıkmaktadır. </a:t>
            </a:r>
          </a:p>
          <a:p>
            <a:pPr algn="ctr" fontAlgn="base">
              <a:lnSpc>
                <a:spcPct val="150000"/>
              </a:lnSpc>
            </a:pPr>
            <a:r>
              <a:rPr lang="tr-TR" sz="24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Çalışanların işlerini nasıl ilerleteceğinden, projelerin teslim tarihlerine kadar pek çok önemli kararı kendi başlarına vermeleri konusunda desteklerken, ihtiyaç duyulması durumunda tavsiye ve kaynak sağlanmaktadır. </a:t>
            </a:r>
          </a:p>
          <a:p>
            <a:pPr algn="ctr" fontAlgn="base">
              <a:lnSpc>
                <a:spcPct val="150000"/>
              </a:lnSpc>
            </a:pPr>
            <a:r>
              <a:rPr lang="tr-TR" sz="24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İş memnuniyetini artıran bir uygulama olmakla birlikte, çalışanlar zaman yönetimini başarılı yapamıyorsa veya yeterli bilgi ve tecrübeye sahip değillerse etkili bir çalışma </a:t>
            </a:r>
            <a:r>
              <a:rPr lang="tr-TR" sz="2400" b="0" i="0" dirty="0">
                <a:effectLst/>
                <a:latin typeface="Tahoma" panose="020B0604030504040204" pitchFamily="34" charset="0"/>
                <a:ea typeface="Tahoma" panose="020B0604030504040204" pitchFamily="34" charset="0"/>
                <a:cs typeface="Tahoma" panose="020B0604030504040204" pitchFamily="34" charset="0"/>
              </a:rPr>
              <a:t>ortaya çıkamamaktadır. Bu stil ayrıca, yöneticilik becerileri kuvvetli olmayan kişilerde doğal bir sonuç olarak da görülebilmektedir.</a:t>
            </a:r>
          </a:p>
          <a:p>
            <a:pPr algn="ctr" fontAlgn="base">
              <a:lnSpc>
                <a:spcPct val="150000"/>
              </a:lnSpc>
            </a:pPr>
            <a:r>
              <a:rPr lang="tr-TR" sz="2400" dirty="0">
                <a:latin typeface="Tahoma" panose="020B0604030504040204" pitchFamily="34" charset="0"/>
                <a:ea typeface="Tahoma" panose="020B0604030504040204" pitchFamily="34" charset="0"/>
                <a:cs typeface="Tahoma" panose="020B0604030504040204" pitchFamily="34" charset="0"/>
              </a:rPr>
              <a:t>Bu lidere örnek Bill Gates.</a:t>
            </a:r>
            <a:endParaRPr lang="tr-TR" sz="2400" b="0" i="0" dirty="0">
              <a:effectLst/>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a:extLst>
              <a:ext uri="{FF2B5EF4-FFF2-40B4-BE49-F238E27FC236}">
                <a16:creationId xmlns:a16="http://schemas.microsoft.com/office/drawing/2014/main" id="{E02618DC-45DA-4893-AC56-9CED60252EB2}"/>
              </a:ext>
            </a:extLst>
          </p:cNvPr>
          <p:cNvSpPr txBox="1"/>
          <p:nvPr/>
        </p:nvSpPr>
        <p:spPr>
          <a:xfrm>
            <a:off x="2271932" y="353423"/>
            <a:ext cx="8078371" cy="523220"/>
          </a:xfrm>
          <a:prstGeom prst="rect">
            <a:avLst/>
          </a:prstGeom>
          <a:noFill/>
        </p:spPr>
        <p:txBody>
          <a:bodyPr wrap="square">
            <a:spAutoFit/>
          </a:bodyPr>
          <a:lstStyle/>
          <a:p>
            <a:pPr algn="ct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Bırakınız Yapsınlar (</a:t>
            </a:r>
            <a:r>
              <a:rPr lang="tr-TR" sz="2800" b="1"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Laissez</a:t>
            </a: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tr-TR" sz="2800" b="1"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Faire</a:t>
            </a:r>
            <a:r>
              <a:rPr lang="tr-TR" sz="28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Liderleri,</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endParaRPr lang="tr-TR" sz="2800" dirty="0"/>
          </a:p>
        </p:txBody>
      </p:sp>
    </p:spTree>
    <p:extLst>
      <p:ext uri="{BB962C8B-B14F-4D97-AF65-F5344CB8AC3E}">
        <p14:creationId xmlns:p14="http://schemas.microsoft.com/office/powerpoint/2010/main" val="38879309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8FEA045F-82AF-4843-BDF0-C34304585C34}"/>
              </a:ext>
            </a:extLst>
          </p:cNvPr>
          <p:cNvSpPr txBox="1"/>
          <p:nvPr/>
        </p:nvSpPr>
        <p:spPr>
          <a:xfrm>
            <a:off x="295421" y="911948"/>
            <a:ext cx="11704320" cy="3894977"/>
          </a:xfrm>
          <a:prstGeom prst="rect">
            <a:avLst/>
          </a:prstGeom>
          <a:noFill/>
        </p:spPr>
        <p:txBody>
          <a:bodyPr wrap="square">
            <a:spAutoFit/>
          </a:bodyPr>
          <a:lstStyle/>
          <a:p>
            <a:pPr algn="ctr">
              <a:lnSpc>
                <a:spcPct val="150000"/>
              </a:lnSpc>
            </a:pPr>
            <a:r>
              <a:rPr lang="tr-TR" sz="24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Ast-üst arasında yakın sosyal ilişkiler üzerine odaklanan bir liderlik tarzı olarak ifade edilmektedir. Daha çok kolektivist toplumların özelliğini yansıtan bu liderlik tarzında liderler, ikili ilişkilerin sıkı olduğu, ast-üst arasındaki ilişkinin baba ve çocuk arasındaki ilişkiye benzetildiği bir davranış sergilemektedirler.</a:t>
            </a:r>
          </a:p>
          <a:p>
            <a:pPr algn="ctr">
              <a:lnSpc>
                <a:spcPct val="150000"/>
              </a:lnSpc>
            </a:pPr>
            <a:r>
              <a:rPr lang="tr-TR" sz="24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Bu liderlik tarzında liderler babacan bir tavır sergilerler. Korumacı rolündedirler. Bazen karar alırken orta kademe yöneticilere danışırlar. Genelde ödül sistemini kullanırlar. Duygusal yönlendirmelerle motive ederler. Zorunlu olmadıkça ceza vermezler</a:t>
            </a:r>
            <a:endParaRPr lang="tr-TR"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Metin kutusu 5">
            <a:extLst>
              <a:ext uri="{FF2B5EF4-FFF2-40B4-BE49-F238E27FC236}">
                <a16:creationId xmlns:a16="http://schemas.microsoft.com/office/drawing/2014/main" id="{C65C6255-38EA-4C31-B3EE-64F70C585F72}"/>
              </a:ext>
            </a:extLst>
          </p:cNvPr>
          <p:cNvSpPr txBox="1"/>
          <p:nvPr/>
        </p:nvSpPr>
        <p:spPr>
          <a:xfrm>
            <a:off x="3246120" y="283085"/>
            <a:ext cx="6098344" cy="523220"/>
          </a:xfrm>
          <a:prstGeom prst="rect">
            <a:avLst/>
          </a:prstGeom>
          <a:noFill/>
        </p:spPr>
        <p:txBody>
          <a:bodyPr wrap="square">
            <a:spAutoFit/>
          </a:bodyPr>
          <a:lstStyle/>
          <a:p>
            <a:pPr algn="ctr"/>
            <a:r>
              <a:rPr lang="tr-TR" sz="28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Paternalist</a:t>
            </a:r>
            <a:r>
              <a:rPr lang="tr-TR"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(Babacan) Liderlik</a:t>
            </a:r>
            <a:endParaRPr lang="tr-TR" sz="2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873353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2" name="Metin kutusu 1">
            <a:extLst>
              <a:ext uri="{FF2B5EF4-FFF2-40B4-BE49-F238E27FC236}">
                <a16:creationId xmlns:a16="http://schemas.microsoft.com/office/drawing/2014/main" id="{6DA44E44-5F20-4BE4-871F-52B9FEAD64F0}"/>
              </a:ext>
            </a:extLst>
          </p:cNvPr>
          <p:cNvSpPr txBox="1"/>
          <p:nvPr/>
        </p:nvSpPr>
        <p:spPr>
          <a:xfrm>
            <a:off x="1779563" y="2307101"/>
            <a:ext cx="9207305" cy="1569660"/>
          </a:xfrm>
          <a:prstGeom prst="rect">
            <a:avLst/>
          </a:prstGeom>
          <a:noFill/>
        </p:spPr>
        <p:txBody>
          <a:bodyPr wrap="square" rtlCol="0">
            <a:spAutoFit/>
          </a:bodyPr>
          <a:lstStyle/>
          <a:p>
            <a:pPr algn="ctr"/>
            <a:r>
              <a:rPr lang="tr-TR" sz="4800" b="1" dirty="0">
                <a:solidFill>
                  <a:schemeClr val="bg1"/>
                </a:solidFill>
                <a:latin typeface="Tahoma" panose="020B0604030504040204" pitchFamily="34" charset="0"/>
                <a:ea typeface="Tahoma" panose="020B0604030504040204" pitchFamily="34" charset="0"/>
                <a:cs typeface="Tahoma" panose="020B0604030504040204" pitchFamily="34" charset="0"/>
              </a:rPr>
              <a:t>LİDERLİK YAKLAŞIMLARI (TEORİLERİ)</a:t>
            </a:r>
          </a:p>
        </p:txBody>
      </p:sp>
    </p:spTree>
    <p:extLst>
      <p:ext uri="{BB962C8B-B14F-4D97-AF65-F5344CB8AC3E}">
        <p14:creationId xmlns:p14="http://schemas.microsoft.com/office/powerpoint/2010/main" val="990844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5AE0E182-C0B1-40D5-84C2-D9D7C56AA740}"/>
              </a:ext>
            </a:extLst>
          </p:cNvPr>
          <p:cNvSpPr txBox="1"/>
          <p:nvPr/>
        </p:nvSpPr>
        <p:spPr>
          <a:xfrm>
            <a:off x="520505" y="1183889"/>
            <a:ext cx="10466363" cy="3359253"/>
          </a:xfrm>
          <a:prstGeom prst="rect">
            <a:avLst/>
          </a:prstGeom>
          <a:noFill/>
        </p:spPr>
        <p:txBody>
          <a:bodyPr wrap="square">
            <a:spAutoFit/>
          </a:bodyPr>
          <a:lstStyle/>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6) Çocukken en sevdiğiniz çizgi filmi hangisiydi?</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A) </a:t>
            </a:r>
            <a:r>
              <a:rPr lang="tr-TR" sz="2800"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Red</a:t>
            </a: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 Kit</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B) Susam Sokağı</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C) Şirinler</a:t>
            </a:r>
            <a:endParaRPr lang="tr-TR" sz="2800" dirty="0">
              <a:effectLst/>
              <a:latin typeface="Tahoma" panose="020B0604030504040204" pitchFamily="34" charset="0"/>
              <a:ea typeface="Tahoma" panose="020B0604030504040204" pitchFamily="34" charset="0"/>
              <a:cs typeface="Tahoma" panose="020B0604030504040204" pitchFamily="34" charset="0"/>
            </a:endParaRPr>
          </a:p>
        </p:txBody>
      </p:sp>
      <p:sp>
        <p:nvSpPr>
          <p:cNvPr id="7" name="Metin kutusu 6">
            <a:extLst>
              <a:ext uri="{FF2B5EF4-FFF2-40B4-BE49-F238E27FC236}">
                <a16:creationId xmlns:a16="http://schemas.microsoft.com/office/drawing/2014/main" id="{383D9784-47E1-4945-B225-E746A88F4C3A}"/>
              </a:ext>
            </a:extLst>
          </p:cNvPr>
          <p:cNvSpPr txBox="1"/>
          <p:nvPr/>
        </p:nvSpPr>
        <p:spPr>
          <a:xfrm>
            <a:off x="2131256" y="138601"/>
            <a:ext cx="8841544" cy="730585"/>
          </a:xfrm>
          <a:prstGeom prst="rect">
            <a:avLst/>
          </a:prstGeom>
          <a:noFill/>
        </p:spPr>
        <p:txBody>
          <a:bodyPr wrap="square">
            <a:spAutoFit/>
          </a:bodyPr>
          <a:lstStyle/>
          <a:p>
            <a:pPr algn="ctr">
              <a:lnSpc>
                <a:spcPct val="150000"/>
              </a:lnSpc>
              <a:spcAft>
                <a:spcPts val="1950"/>
              </a:spcAft>
            </a:pPr>
            <a:r>
              <a:rPr lang="tr-TR" sz="3200" b="1" dirty="0">
                <a:solidFill>
                  <a:srgbClr val="222222"/>
                </a:solidFill>
                <a:effectLst/>
                <a:latin typeface="Tahoma" panose="020B0604030504040204" pitchFamily="34" charset="0"/>
                <a:ea typeface="Tahoma" panose="020B0604030504040204" pitchFamily="34" charset="0"/>
                <a:cs typeface="Tahoma" panose="020B0604030504040204" pitchFamily="34" charset="0"/>
              </a:rPr>
              <a:t>MİNİK BİR TEST</a:t>
            </a:r>
            <a:endParaRPr lang="tr-TR" sz="3200"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629138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6C414AC1-B6FE-489C-91DC-8B8537A228A2}"/>
              </a:ext>
            </a:extLst>
          </p:cNvPr>
          <p:cNvPicPr>
            <a:picLocks noChangeAspect="1"/>
          </p:cNvPicPr>
          <p:nvPr/>
        </p:nvPicPr>
        <p:blipFill>
          <a:blip r:embed="rId3"/>
          <a:stretch>
            <a:fillRect/>
          </a:stretch>
        </p:blipFill>
        <p:spPr>
          <a:xfrm>
            <a:off x="0" y="824289"/>
            <a:ext cx="12192000" cy="5392301"/>
          </a:xfrm>
          <a:prstGeom prst="rect">
            <a:avLst/>
          </a:prstGeom>
        </p:spPr>
      </p:pic>
    </p:spTree>
    <p:extLst>
      <p:ext uri="{BB962C8B-B14F-4D97-AF65-F5344CB8AC3E}">
        <p14:creationId xmlns:p14="http://schemas.microsoft.com/office/powerpoint/2010/main" val="36904516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24ECEB1F-1B48-4620-B634-85E883FC91A8}"/>
              </a:ext>
            </a:extLst>
          </p:cNvPr>
          <p:cNvPicPr>
            <a:picLocks noChangeAspect="1"/>
          </p:cNvPicPr>
          <p:nvPr/>
        </p:nvPicPr>
        <p:blipFill>
          <a:blip r:embed="rId3"/>
          <a:stretch>
            <a:fillRect/>
          </a:stretch>
        </p:blipFill>
        <p:spPr>
          <a:xfrm>
            <a:off x="0" y="800555"/>
            <a:ext cx="12192000" cy="5256890"/>
          </a:xfrm>
          <a:prstGeom prst="rect">
            <a:avLst/>
          </a:prstGeom>
        </p:spPr>
      </p:pic>
    </p:spTree>
    <p:extLst>
      <p:ext uri="{BB962C8B-B14F-4D97-AF65-F5344CB8AC3E}">
        <p14:creationId xmlns:p14="http://schemas.microsoft.com/office/powerpoint/2010/main" val="2349401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BC09C606-99D7-4F7F-BFD6-AF45C4E4A8B9}"/>
              </a:ext>
            </a:extLst>
          </p:cNvPr>
          <p:cNvPicPr>
            <a:picLocks noChangeAspect="1"/>
          </p:cNvPicPr>
          <p:nvPr/>
        </p:nvPicPr>
        <p:blipFill>
          <a:blip r:embed="rId3"/>
          <a:stretch>
            <a:fillRect/>
          </a:stretch>
        </p:blipFill>
        <p:spPr>
          <a:xfrm>
            <a:off x="0" y="912578"/>
            <a:ext cx="12192000" cy="5032844"/>
          </a:xfrm>
          <a:prstGeom prst="rect">
            <a:avLst/>
          </a:prstGeom>
        </p:spPr>
      </p:pic>
    </p:spTree>
    <p:extLst>
      <p:ext uri="{BB962C8B-B14F-4D97-AF65-F5344CB8AC3E}">
        <p14:creationId xmlns:p14="http://schemas.microsoft.com/office/powerpoint/2010/main" val="9885689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33B6DA98-54B7-498C-B493-C25B823A898C}"/>
              </a:ext>
            </a:extLst>
          </p:cNvPr>
          <p:cNvPicPr>
            <a:picLocks noChangeAspect="1"/>
          </p:cNvPicPr>
          <p:nvPr/>
        </p:nvPicPr>
        <p:blipFill>
          <a:blip r:embed="rId3"/>
          <a:stretch>
            <a:fillRect/>
          </a:stretch>
        </p:blipFill>
        <p:spPr>
          <a:xfrm>
            <a:off x="0" y="1017144"/>
            <a:ext cx="12192000" cy="4823712"/>
          </a:xfrm>
          <a:prstGeom prst="rect">
            <a:avLst/>
          </a:prstGeom>
        </p:spPr>
      </p:pic>
    </p:spTree>
    <p:extLst>
      <p:ext uri="{BB962C8B-B14F-4D97-AF65-F5344CB8AC3E}">
        <p14:creationId xmlns:p14="http://schemas.microsoft.com/office/powerpoint/2010/main" val="5272851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9D1DD6B9-19A3-4B9F-A234-6C32C9154603}"/>
              </a:ext>
            </a:extLst>
          </p:cNvPr>
          <p:cNvPicPr>
            <a:picLocks noChangeAspect="1"/>
          </p:cNvPicPr>
          <p:nvPr/>
        </p:nvPicPr>
        <p:blipFill>
          <a:blip r:embed="rId3"/>
          <a:stretch>
            <a:fillRect/>
          </a:stretch>
        </p:blipFill>
        <p:spPr>
          <a:xfrm>
            <a:off x="0" y="942951"/>
            <a:ext cx="12192000" cy="5548873"/>
          </a:xfrm>
          <a:prstGeom prst="rect">
            <a:avLst/>
          </a:prstGeom>
        </p:spPr>
      </p:pic>
    </p:spTree>
    <p:extLst>
      <p:ext uri="{BB962C8B-B14F-4D97-AF65-F5344CB8AC3E}">
        <p14:creationId xmlns:p14="http://schemas.microsoft.com/office/powerpoint/2010/main" val="6321647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89206C4B-ECD1-4903-846A-10CBEBC68615}"/>
              </a:ext>
            </a:extLst>
          </p:cNvPr>
          <p:cNvPicPr>
            <a:picLocks noChangeAspect="1"/>
          </p:cNvPicPr>
          <p:nvPr/>
        </p:nvPicPr>
        <p:blipFill>
          <a:blip r:embed="rId3"/>
          <a:stretch>
            <a:fillRect/>
          </a:stretch>
        </p:blipFill>
        <p:spPr>
          <a:xfrm>
            <a:off x="0" y="1221239"/>
            <a:ext cx="12192000" cy="4415522"/>
          </a:xfrm>
          <a:prstGeom prst="rect">
            <a:avLst/>
          </a:prstGeom>
        </p:spPr>
      </p:pic>
    </p:spTree>
    <p:extLst>
      <p:ext uri="{BB962C8B-B14F-4D97-AF65-F5344CB8AC3E}">
        <p14:creationId xmlns:p14="http://schemas.microsoft.com/office/powerpoint/2010/main" val="11980605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2D410E99-AAD1-456E-944E-D19118E2BC32}"/>
              </a:ext>
            </a:extLst>
          </p:cNvPr>
          <p:cNvPicPr>
            <a:picLocks noChangeAspect="1"/>
          </p:cNvPicPr>
          <p:nvPr/>
        </p:nvPicPr>
        <p:blipFill>
          <a:blip r:embed="rId3"/>
          <a:stretch>
            <a:fillRect/>
          </a:stretch>
        </p:blipFill>
        <p:spPr>
          <a:xfrm>
            <a:off x="0" y="1688910"/>
            <a:ext cx="12192000" cy="3480179"/>
          </a:xfrm>
          <a:prstGeom prst="rect">
            <a:avLst/>
          </a:prstGeom>
        </p:spPr>
      </p:pic>
    </p:spTree>
    <p:extLst>
      <p:ext uri="{BB962C8B-B14F-4D97-AF65-F5344CB8AC3E}">
        <p14:creationId xmlns:p14="http://schemas.microsoft.com/office/powerpoint/2010/main" val="7078568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BC40B3DF-0105-4EC6-A954-9E3EF37E04A7}"/>
              </a:ext>
            </a:extLst>
          </p:cNvPr>
          <p:cNvPicPr>
            <a:picLocks noChangeAspect="1"/>
          </p:cNvPicPr>
          <p:nvPr/>
        </p:nvPicPr>
        <p:blipFill>
          <a:blip r:embed="rId3"/>
          <a:stretch>
            <a:fillRect/>
          </a:stretch>
        </p:blipFill>
        <p:spPr>
          <a:xfrm>
            <a:off x="0" y="1440289"/>
            <a:ext cx="12192000" cy="4230639"/>
          </a:xfrm>
          <a:prstGeom prst="rect">
            <a:avLst/>
          </a:prstGeom>
        </p:spPr>
      </p:pic>
    </p:spTree>
    <p:extLst>
      <p:ext uri="{BB962C8B-B14F-4D97-AF65-F5344CB8AC3E}">
        <p14:creationId xmlns:p14="http://schemas.microsoft.com/office/powerpoint/2010/main" val="17790275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964339EC-AB57-4B35-BCB5-C08474DE72AA}"/>
              </a:ext>
            </a:extLst>
          </p:cNvPr>
          <p:cNvPicPr>
            <a:picLocks noChangeAspect="1"/>
          </p:cNvPicPr>
          <p:nvPr/>
        </p:nvPicPr>
        <p:blipFill>
          <a:blip r:embed="rId3"/>
          <a:stretch>
            <a:fillRect/>
          </a:stretch>
        </p:blipFill>
        <p:spPr>
          <a:xfrm>
            <a:off x="1038225" y="466725"/>
            <a:ext cx="10115550" cy="5924550"/>
          </a:xfrm>
          <a:prstGeom prst="rect">
            <a:avLst/>
          </a:prstGeom>
        </p:spPr>
      </p:pic>
    </p:spTree>
    <p:extLst>
      <p:ext uri="{BB962C8B-B14F-4D97-AF65-F5344CB8AC3E}">
        <p14:creationId xmlns:p14="http://schemas.microsoft.com/office/powerpoint/2010/main" val="11460748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2" name="Metin kutusu 1">
            <a:extLst>
              <a:ext uri="{FF2B5EF4-FFF2-40B4-BE49-F238E27FC236}">
                <a16:creationId xmlns:a16="http://schemas.microsoft.com/office/drawing/2014/main" id="{76C1DB10-0238-445B-8EE4-8B24B3C59CCE}"/>
              </a:ext>
            </a:extLst>
          </p:cNvPr>
          <p:cNvSpPr txBox="1"/>
          <p:nvPr/>
        </p:nvSpPr>
        <p:spPr>
          <a:xfrm>
            <a:off x="2356338" y="2363372"/>
            <a:ext cx="7258930" cy="707886"/>
          </a:xfrm>
          <a:prstGeom prst="rect">
            <a:avLst/>
          </a:prstGeom>
          <a:noFill/>
        </p:spPr>
        <p:txBody>
          <a:bodyPr wrap="square" rtlCol="0">
            <a:spAutoFit/>
          </a:bodyPr>
          <a:lstStyle/>
          <a:p>
            <a:pPr algn="ctr"/>
            <a:r>
              <a:rPr lang="tr-TR" sz="4000" b="1" dirty="0">
                <a:solidFill>
                  <a:schemeClr val="bg1"/>
                </a:solidFill>
                <a:latin typeface="Tahoma" panose="020B0604030504040204" pitchFamily="34" charset="0"/>
                <a:ea typeface="Tahoma" panose="020B0604030504040204" pitchFamily="34" charset="0"/>
                <a:cs typeface="Tahoma" panose="020B0604030504040204" pitchFamily="34" charset="0"/>
              </a:rPr>
              <a:t>YÖNETİCİ KİMDİR?</a:t>
            </a:r>
          </a:p>
        </p:txBody>
      </p:sp>
    </p:spTree>
    <p:extLst>
      <p:ext uri="{BB962C8B-B14F-4D97-AF65-F5344CB8AC3E}">
        <p14:creationId xmlns:p14="http://schemas.microsoft.com/office/powerpoint/2010/main" val="998933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B823E21F-07C5-4F27-964A-0C471ED433AD}"/>
              </a:ext>
            </a:extLst>
          </p:cNvPr>
          <p:cNvSpPr txBox="1"/>
          <p:nvPr/>
        </p:nvSpPr>
        <p:spPr>
          <a:xfrm>
            <a:off x="-105508" y="697434"/>
            <a:ext cx="12056013" cy="5811206"/>
          </a:xfrm>
          <a:prstGeom prst="rect">
            <a:avLst/>
          </a:prstGeom>
          <a:noFill/>
        </p:spPr>
        <p:txBody>
          <a:bodyPr wrap="square">
            <a:spAutoFit/>
          </a:bodyPr>
          <a:lstStyle/>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7) Aşağıdaki şıklardan hangisi sizi tanımlamaktadır?</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A) Her zaman yol göstericiyimdir. İnsanların kabiliyetlerini fark ederim ve ona</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göre yönlendiririm.</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B)Tasarım, denetim, prosedür vazgeçilmezimdir. </a:t>
            </a:r>
          </a:p>
          <a:p>
            <a:pPr algn="ctr">
              <a:lnSpc>
                <a:spcPct val="150000"/>
              </a:lnSpc>
              <a:spcAft>
                <a:spcPts val="1950"/>
              </a:spcAft>
            </a:pPr>
            <a:r>
              <a:rPr lang="tr-TR" sz="2800" dirty="0">
                <a:effectLst/>
                <a:latin typeface="Tahoma" panose="020B0604030504040204" pitchFamily="34" charset="0"/>
                <a:ea typeface="Tahoma" panose="020B0604030504040204" pitchFamily="34" charset="0"/>
                <a:cs typeface="Tahoma" panose="020B0604030504040204" pitchFamily="34" charset="0"/>
              </a:rPr>
              <a:t>Dikkatim olmazsa olmazımdır.</a:t>
            </a:r>
          </a:p>
          <a:p>
            <a:pPr algn="ctr">
              <a:lnSpc>
                <a:spcPct val="150000"/>
              </a:lnSpc>
              <a:spcAft>
                <a:spcPts val="1950"/>
              </a:spcAft>
            </a:pPr>
            <a:r>
              <a:rPr lang="tr-TR" sz="2800" dirty="0">
                <a:effectLst/>
                <a:latin typeface="Tahoma" panose="020B0604030504040204" pitchFamily="34" charset="0"/>
                <a:ea typeface="Tahoma" panose="020B0604030504040204" pitchFamily="34" charset="0"/>
                <a:cs typeface="Tahoma" panose="020B0604030504040204" pitchFamily="34" charset="0"/>
              </a:rPr>
              <a:t>C) Çoğunluğun mutlu olduğu kararlarda yer alırım.</a:t>
            </a:r>
          </a:p>
        </p:txBody>
      </p:sp>
      <p:sp>
        <p:nvSpPr>
          <p:cNvPr id="7" name="Metin kutusu 6">
            <a:extLst>
              <a:ext uri="{FF2B5EF4-FFF2-40B4-BE49-F238E27FC236}">
                <a16:creationId xmlns:a16="http://schemas.microsoft.com/office/drawing/2014/main" id="{8D2335DB-8AFB-4FC6-8377-3382C40996B5}"/>
              </a:ext>
            </a:extLst>
          </p:cNvPr>
          <p:cNvSpPr txBox="1"/>
          <p:nvPr/>
        </p:nvSpPr>
        <p:spPr>
          <a:xfrm>
            <a:off x="2131256" y="138601"/>
            <a:ext cx="8841544" cy="730585"/>
          </a:xfrm>
          <a:prstGeom prst="rect">
            <a:avLst/>
          </a:prstGeom>
          <a:noFill/>
        </p:spPr>
        <p:txBody>
          <a:bodyPr wrap="square">
            <a:spAutoFit/>
          </a:bodyPr>
          <a:lstStyle/>
          <a:p>
            <a:pPr algn="ctr">
              <a:lnSpc>
                <a:spcPct val="150000"/>
              </a:lnSpc>
              <a:spcAft>
                <a:spcPts val="1950"/>
              </a:spcAft>
            </a:pPr>
            <a:r>
              <a:rPr lang="tr-TR" sz="3200" b="1" dirty="0">
                <a:solidFill>
                  <a:srgbClr val="222222"/>
                </a:solidFill>
                <a:effectLst/>
                <a:latin typeface="Tahoma" panose="020B0604030504040204" pitchFamily="34" charset="0"/>
                <a:ea typeface="Tahoma" panose="020B0604030504040204" pitchFamily="34" charset="0"/>
                <a:cs typeface="Tahoma" panose="020B0604030504040204" pitchFamily="34" charset="0"/>
              </a:rPr>
              <a:t>MİNİK BİR TEST</a:t>
            </a:r>
            <a:endParaRPr lang="tr-TR" sz="3200"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004762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6D21C7ED-B7CA-42FB-B40A-D9065B2ED2F5}"/>
              </a:ext>
            </a:extLst>
          </p:cNvPr>
          <p:cNvSpPr txBox="1"/>
          <p:nvPr/>
        </p:nvSpPr>
        <p:spPr>
          <a:xfrm>
            <a:off x="225083" y="1261354"/>
            <a:ext cx="11901268" cy="3492623"/>
          </a:xfrm>
          <a:prstGeom prst="rect">
            <a:avLst/>
          </a:prstGeom>
          <a:noFill/>
        </p:spPr>
        <p:txBody>
          <a:bodyPr wrap="square">
            <a:spAutoFit/>
          </a:bodyPr>
          <a:lstStyle/>
          <a:p>
            <a:pPr algn="ctr">
              <a:lnSpc>
                <a:spcPct val="150000"/>
              </a:lnSpc>
              <a:spcBef>
                <a:spcPts val="2340"/>
              </a:spcBef>
            </a:pPr>
            <a:endParaRPr lang="tr-TR" sz="2800" b="1"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Bef>
                <a:spcPts val="1030"/>
              </a:spcBef>
            </a:pPr>
            <a:r>
              <a:rPr lang="tr-TR" sz="2800" spc="-5" dirty="0">
                <a:solidFill>
                  <a:srgbClr val="292929"/>
                </a:solidFill>
                <a:effectLst/>
                <a:latin typeface="Tahoma" panose="020B0604030504040204" pitchFamily="34" charset="0"/>
                <a:ea typeface="Tahoma" panose="020B0604030504040204" pitchFamily="34" charset="0"/>
                <a:cs typeface="Tahoma" panose="020B0604030504040204" pitchFamily="34" charset="0"/>
              </a:rPr>
              <a:t>Ortak amaçlar için oluşturulmuş işlerin en etkin ve doğru biçimde yapılmasını sağlayan takip eden ve denetimini sağlayan kişidir.</a:t>
            </a:r>
          </a:p>
          <a:p>
            <a:pPr algn="ctr">
              <a:lnSpc>
                <a:spcPct val="150000"/>
              </a:lnSpc>
              <a:spcBef>
                <a:spcPts val="1030"/>
              </a:spcBef>
            </a:pPr>
            <a:r>
              <a:rPr lang="tr-TR" sz="2800" spc="-5" dirty="0">
                <a:solidFill>
                  <a:srgbClr val="292929"/>
                </a:solidFill>
                <a:effectLst/>
                <a:latin typeface="Tahoma" panose="020B0604030504040204" pitchFamily="34" charset="0"/>
                <a:ea typeface="Tahoma" panose="020B0604030504040204" pitchFamily="34" charset="0"/>
                <a:cs typeface="Tahoma" panose="020B0604030504040204" pitchFamily="34" charset="0"/>
              </a:rPr>
              <a:t> Yönetici görevlerin yerine gelmesi için duruma göre sıkı bir disiplin uygulayabilir.</a:t>
            </a:r>
            <a:endParaRPr lang="tr-TR" sz="2800" dirty="0">
              <a:effectLst/>
              <a:latin typeface="Tahoma" panose="020B0604030504040204" pitchFamily="34" charset="0"/>
              <a:ea typeface="Tahoma" panose="020B0604030504040204" pitchFamily="34" charset="0"/>
              <a:cs typeface="Tahoma" panose="020B0604030504040204" pitchFamily="34" charset="0"/>
            </a:endParaRPr>
          </a:p>
        </p:txBody>
      </p:sp>
      <p:sp>
        <p:nvSpPr>
          <p:cNvPr id="6" name="Metin kutusu 5">
            <a:extLst>
              <a:ext uri="{FF2B5EF4-FFF2-40B4-BE49-F238E27FC236}">
                <a16:creationId xmlns:a16="http://schemas.microsoft.com/office/drawing/2014/main" id="{218BB4A8-D77A-480E-9535-53EFEF188F7B}"/>
              </a:ext>
            </a:extLst>
          </p:cNvPr>
          <p:cNvSpPr txBox="1"/>
          <p:nvPr/>
        </p:nvSpPr>
        <p:spPr>
          <a:xfrm>
            <a:off x="3225018" y="269017"/>
            <a:ext cx="6098344" cy="523220"/>
          </a:xfrm>
          <a:prstGeom prst="rect">
            <a:avLst/>
          </a:prstGeom>
          <a:noFill/>
        </p:spPr>
        <p:txBody>
          <a:bodyPr wrap="square">
            <a:spAutoFit/>
          </a:bodyPr>
          <a:lstStyle/>
          <a:p>
            <a:pPr algn="ctr"/>
            <a:r>
              <a:rPr lang="tr-TR"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YÖNETİCİ KİMDİR?</a:t>
            </a:r>
            <a:endParaRPr lang="tr-TR"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812545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E06548BB-09DD-467E-8D93-268C1481CD73}"/>
              </a:ext>
            </a:extLst>
          </p:cNvPr>
          <p:cNvSpPr txBox="1"/>
          <p:nvPr/>
        </p:nvSpPr>
        <p:spPr>
          <a:xfrm>
            <a:off x="1062110" y="1876588"/>
            <a:ext cx="9995095" cy="1943481"/>
          </a:xfrm>
          <a:prstGeom prst="rect">
            <a:avLst/>
          </a:prstGeom>
          <a:noFill/>
        </p:spPr>
        <p:txBody>
          <a:bodyPr wrap="square">
            <a:spAutoFit/>
          </a:bodyPr>
          <a:lstStyle/>
          <a:p>
            <a:pPr algn="ctr">
              <a:lnSpc>
                <a:spcPct val="150000"/>
              </a:lnSpc>
            </a:pPr>
            <a:r>
              <a:rPr lang="tr-TR" sz="2800" b="1"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Yönetici</a:t>
            </a:r>
            <a:r>
              <a:rPr lang="tr-TR" sz="2800" b="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 bir birimin sorumlusu konumundadır. Bu görevle alakalı olarak tekrar eden, gözetim ve denetimde bulunan kişidir.</a:t>
            </a:r>
            <a:endParaRPr lang="tr-TR" sz="2800" dirty="0">
              <a:latin typeface="Tahoma" panose="020B0604030504040204" pitchFamily="34" charset="0"/>
              <a:ea typeface="Tahoma" panose="020B0604030504040204" pitchFamily="34" charset="0"/>
              <a:cs typeface="Tahoma" panose="020B0604030504040204" pitchFamily="34" charset="0"/>
            </a:endParaRPr>
          </a:p>
        </p:txBody>
      </p:sp>
      <p:sp>
        <p:nvSpPr>
          <p:cNvPr id="6" name="Metin kutusu 5">
            <a:extLst>
              <a:ext uri="{FF2B5EF4-FFF2-40B4-BE49-F238E27FC236}">
                <a16:creationId xmlns:a16="http://schemas.microsoft.com/office/drawing/2014/main" id="{6C28F4F6-11B1-47AB-9753-E6EE1153329B}"/>
              </a:ext>
            </a:extLst>
          </p:cNvPr>
          <p:cNvSpPr txBox="1"/>
          <p:nvPr/>
        </p:nvSpPr>
        <p:spPr>
          <a:xfrm>
            <a:off x="3225018" y="269017"/>
            <a:ext cx="6098344" cy="523220"/>
          </a:xfrm>
          <a:prstGeom prst="rect">
            <a:avLst/>
          </a:prstGeom>
          <a:noFill/>
        </p:spPr>
        <p:txBody>
          <a:bodyPr wrap="square">
            <a:spAutoFit/>
          </a:bodyPr>
          <a:lstStyle/>
          <a:p>
            <a:pPr algn="ctr"/>
            <a:r>
              <a:rPr lang="tr-TR"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YÖNETİCİ KİMDİR?</a:t>
            </a:r>
            <a:endParaRPr lang="tr-TR"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988890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70E79ED4-7E24-4900-86B4-CE29BC23CF8E}"/>
              </a:ext>
            </a:extLst>
          </p:cNvPr>
          <p:cNvSpPr txBox="1"/>
          <p:nvPr/>
        </p:nvSpPr>
        <p:spPr>
          <a:xfrm>
            <a:off x="154744" y="939211"/>
            <a:ext cx="11830929" cy="5529078"/>
          </a:xfrm>
          <a:prstGeom prst="rect">
            <a:avLst/>
          </a:prstGeom>
          <a:noFill/>
        </p:spPr>
        <p:txBody>
          <a:bodyPr wrap="square">
            <a:spAutoFit/>
          </a:bodyPr>
          <a:lstStyle/>
          <a:p>
            <a:pPr marL="342900" lvl="0" indent="-342900" algn="ctr">
              <a:lnSpc>
                <a:spcPct val="150000"/>
              </a:lnSpc>
              <a:spcBef>
                <a:spcPts val="1030"/>
              </a:spcBef>
              <a:buSzPts val="1000"/>
              <a:buFont typeface="Symbol" panose="05050102010706020507" pitchFamily="18" charset="2"/>
              <a:buChar char=""/>
              <a:tabLst>
                <a:tab pos="457200" algn="l"/>
              </a:tabLst>
            </a:pPr>
            <a:r>
              <a:rPr lang="tr-TR" sz="2800" spc="-5" dirty="0">
                <a:solidFill>
                  <a:srgbClr val="292929"/>
                </a:solidFill>
                <a:effectLst/>
                <a:latin typeface="Tahoma" panose="020B0604030504040204" pitchFamily="34" charset="0"/>
                <a:ea typeface="Tahoma" panose="020B0604030504040204" pitchFamily="34" charset="0"/>
                <a:cs typeface="Tahoma" panose="020B0604030504040204" pitchFamily="34" charset="0"/>
              </a:rPr>
              <a:t>Yönetici kurallara bağlı olan kişidir</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gn="ctr">
              <a:lnSpc>
                <a:spcPct val="150000"/>
              </a:lnSpc>
              <a:spcBef>
                <a:spcPts val="1260"/>
              </a:spcBef>
              <a:buSzPts val="1000"/>
              <a:buFont typeface="Symbol" panose="05050102010706020507" pitchFamily="18" charset="2"/>
              <a:buChar char=""/>
              <a:tabLst>
                <a:tab pos="457200" algn="l"/>
              </a:tabLst>
            </a:pPr>
            <a:r>
              <a:rPr lang="tr-TR" sz="2800" spc="-5" dirty="0">
                <a:solidFill>
                  <a:srgbClr val="292929"/>
                </a:solidFill>
                <a:effectLst/>
                <a:latin typeface="Tahoma" panose="020B0604030504040204" pitchFamily="34" charset="0"/>
                <a:ea typeface="Tahoma" panose="020B0604030504040204" pitchFamily="34" charset="0"/>
                <a:cs typeface="Tahoma" panose="020B0604030504040204" pitchFamily="34" charset="0"/>
              </a:rPr>
              <a:t>Yönetici cezai yaptırımla, işlerin ilerlemesi için korku salabilir</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gn="ctr">
              <a:lnSpc>
                <a:spcPct val="150000"/>
              </a:lnSpc>
              <a:spcBef>
                <a:spcPts val="1260"/>
              </a:spcBef>
              <a:buSzPts val="1000"/>
              <a:buFont typeface="Symbol" panose="05050102010706020507" pitchFamily="18" charset="2"/>
              <a:buChar char=""/>
              <a:tabLst>
                <a:tab pos="457200" algn="l"/>
              </a:tabLst>
            </a:pPr>
            <a:r>
              <a:rPr lang="tr-TR" sz="2800" spc="-5" dirty="0">
                <a:solidFill>
                  <a:srgbClr val="292929"/>
                </a:solidFill>
                <a:effectLst/>
                <a:latin typeface="Tahoma" panose="020B0604030504040204" pitchFamily="34" charset="0"/>
                <a:ea typeface="Tahoma" panose="020B0604030504040204" pitchFamily="34" charset="0"/>
                <a:cs typeface="Tahoma" panose="020B0604030504040204" pitchFamily="34" charset="0"/>
              </a:rPr>
              <a:t>Bireylerin hatalarına yoğunlaşarak düzeltilmesini sağlar</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gn="ctr">
              <a:lnSpc>
                <a:spcPct val="150000"/>
              </a:lnSpc>
              <a:spcBef>
                <a:spcPts val="1260"/>
              </a:spcBef>
              <a:buSzPts val="1000"/>
              <a:buFont typeface="Symbol" panose="05050102010706020507" pitchFamily="18" charset="2"/>
              <a:buChar char=""/>
              <a:tabLst>
                <a:tab pos="457200" algn="l"/>
              </a:tabLst>
            </a:pPr>
            <a:r>
              <a:rPr lang="tr-TR" sz="2800" spc="-5" dirty="0">
                <a:solidFill>
                  <a:srgbClr val="292929"/>
                </a:solidFill>
                <a:effectLst/>
                <a:latin typeface="Tahoma" panose="020B0604030504040204" pitchFamily="34" charset="0"/>
                <a:ea typeface="Tahoma" panose="020B0604030504040204" pitchFamily="34" charset="0"/>
                <a:cs typeface="Tahoma" panose="020B0604030504040204" pitchFamily="34" charset="0"/>
              </a:rPr>
              <a:t>Yönetici yönetmekle meşguldür</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gn="ctr">
              <a:lnSpc>
                <a:spcPct val="150000"/>
              </a:lnSpc>
              <a:spcBef>
                <a:spcPts val="1260"/>
              </a:spcBef>
              <a:buSzPts val="1000"/>
              <a:buFont typeface="Symbol" panose="05050102010706020507" pitchFamily="18" charset="2"/>
              <a:buChar char=""/>
              <a:tabLst>
                <a:tab pos="457200" algn="l"/>
              </a:tabLst>
            </a:pPr>
            <a:r>
              <a:rPr lang="tr-TR" sz="2800" spc="-5" dirty="0">
                <a:solidFill>
                  <a:srgbClr val="292929"/>
                </a:solidFill>
                <a:effectLst/>
                <a:latin typeface="Tahoma" panose="020B0604030504040204" pitchFamily="34" charset="0"/>
                <a:ea typeface="Tahoma" panose="020B0604030504040204" pitchFamily="34" charset="0"/>
                <a:cs typeface="Tahoma" panose="020B0604030504040204" pitchFamily="34" charset="0"/>
              </a:rPr>
              <a:t>Yönetici doğru olanı yaptırır</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gn="ctr">
              <a:lnSpc>
                <a:spcPct val="150000"/>
              </a:lnSpc>
              <a:spcBef>
                <a:spcPts val="1260"/>
              </a:spcBef>
              <a:buSzPts val="1000"/>
              <a:buFont typeface="Symbol" panose="05050102010706020507" pitchFamily="18" charset="2"/>
              <a:buChar char=""/>
              <a:tabLst>
                <a:tab pos="457200" algn="l"/>
              </a:tabLst>
            </a:pPr>
            <a:r>
              <a:rPr lang="tr-TR" sz="2800" spc="-5" dirty="0">
                <a:effectLst/>
                <a:latin typeface="Tahoma" panose="020B0604030504040204" pitchFamily="34" charset="0"/>
                <a:ea typeface="Tahoma" panose="020B0604030504040204" pitchFamily="34" charset="0"/>
                <a:cs typeface="Tahoma" panose="020B0604030504040204" pitchFamily="34" charset="0"/>
              </a:rPr>
              <a:t>Yönetici tamamen sonuca odaklı hareket eder</a:t>
            </a: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gn="ctr">
              <a:lnSpc>
                <a:spcPct val="150000"/>
              </a:lnSpc>
              <a:spcBef>
                <a:spcPts val="1260"/>
              </a:spcBef>
              <a:buSzPts val="1000"/>
              <a:buFont typeface="Symbol" panose="05050102010706020507" pitchFamily="18" charset="2"/>
              <a:buChar char=""/>
              <a:tabLst>
                <a:tab pos="457200" algn="l"/>
              </a:tabLst>
            </a:pPr>
            <a:r>
              <a:rPr lang="tr-TR" sz="2800" spc="-5" dirty="0">
                <a:effectLst/>
                <a:latin typeface="Tahoma" panose="020B0604030504040204" pitchFamily="34" charset="0"/>
                <a:ea typeface="Tahoma" panose="020B0604030504040204" pitchFamily="34" charset="0"/>
                <a:cs typeface="Tahoma" panose="020B0604030504040204" pitchFamily="34" charset="0"/>
              </a:rPr>
              <a:t>Kısa bir vizyon ve statükoya sahiptir</a:t>
            </a:r>
            <a:endParaRPr lang="tr-TR" sz="2800" dirty="0">
              <a:latin typeface="Tahoma" panose="020B0604030504040204" pitchFamily="34" charset="0"/>
              <a:ea typeface="Tahoma" panose="020B0604030504040204" pitchFamily="34" charset="0"/>
              <a:cs typeface="Tahoma" panose="020B0604030504040204" pitchFamily="34" charset="0"/>
            </a:endParaRPr>
          </a:p>
        </p:txBody>
      </p:sp>
      <p:sp>
        <p:nvSpPr>
          <p:cNvPr id="6" name="Metin kutusu 5">
            <a:extLst>
              <a:ext uri="{FF2B5EF4-FFF2-40B4-BE49-F238E27FC236}">
                <a16:creationId xmlns:a16="http://schemas.microsoft.com/office/drawing/2014/main" id="{D7BED8AF-C7DF-49ED-90F5-8982CB06FE47}"/>
              </a:ext>
            </a:extLst>
          </p:cNvPr>
          <p:cNvSpPr txBox="1"/>
          <p:nvPr/>
        </p:nvSpPr>
        <p:spPr>
          <a:xfrm>
            <a:off x="2683411" y="247915"/>
            <a:ext cx="7438294" cy="523220"/>
          </a:xfrm>
          <a:prstGeom prst="rect">
            <a:avLst/>
          </a:prstGeom>
          <a:noFill/>
        </p:spPr>
        <p:txBody>
          <a:bodyPr wrap="square">
            <a:spAutoFit/>
          </a:bodyPr>
          <a:lstStyle/>
          <a:p>
            <a:pPr algn="ctr"/>
            <a:r>
              <a:rPr lang="tr-TR" sz="28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YÖNETİCİNİN ÖZELLİKLERİ NELERDİR?</a:t>
            </a:r>
            <a:endParaRPr lang="tr-TR"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082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70E79ED4-7E24-4900-86B4-CE29BC23CF8E}"/>
              </a:ext>
            </a:extLst>
          </p:cNvPr>
          <p:cNvSpPr txBox="1"/>
          <p:nvPr/>
        </p:nvSpPr>
        <p:spPr>
          <a:xfrm>
            <a:off x="182880" y="939211"/>
            <a:ext cx="11894234" cy="5812360"/>
          </a:xfrm>
          <a:prstGeom prst="rect">
            <a:avLst/>
          </a:prstGeom>
          <a:noFill/>
        </p:spPr>
        <p:txBody>
          <a:bodyPr wrap="square">
            <a:spAutoFit/>
          </a:bodyPr>
          <a:lstStyle/>
          <a:p>
            <a:pPr marL="342900" lvl="0" indent="-342900" algn="ctr">
              <a:lnSpc>
                <a:spcPct val="150000"/>
              </a:lnSpc>
              <a:spcBef>
                <a:spcPts val="1260"/>
              </a:spcBef>
              <a:buSzPts val="1000"/>
              <a:buFont typeface="Symbol" panose="05050102010706020507" pitchFamily="18" charset="2"/>
              <a:buChar char=""/>
              <a:tabLst>
                <a:tab pos="457200" algn="l"/>
              </a:tabLst>
            </a:pPr>
            <a:r>
              <a:rPr lang="tr-TR" sz="2600" spc="-5" dirty="0">
                <a:solidFill>
                  <a:srgbClr val="292929"/>
                </a:solidFill>
                <a:effectLst/>
                <a:latin typeface="Tahoma" panose="020B0604030504040204" pitchFamily="34" charset="0"/>
                <a:ea typeface="Tahoma" panose="020B0604030504040204" pitchFamily="34" charset="0"/>
                <a:cs typeface="Tahoma" panose="020B0604030504040204" pitchFamily="34" charset="0"/>
              </a:rPr>
              <a:t>Yönetici seçme ve yerleştirme süreçleri içerisinde, karar verici konumdadır</a:t>
            </a:r>
            <a:endParaRPr lang="tr-TR" sz="26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gn="ctr">
              <a:lnSpc>
                <a:spcPct val="150000"/>
              </a:lnSpc>
              <a:spcBef>
                <a:spcPts val="1260"/>
              </a:spcBef>
              <a:buSzPts val="1000"/>
              <a:buFont typeface="Symbol" panose="05050102010706020507" pitchFamily="18" charset="2"/>
              <a:buChar char=""/>
              <a:tabLst>
                <a:tab pos="457200" algn="l"/>
              </a:tabLst>
            </a:pPr>
            <a:r>
              <a:rPr lang="tr-TR" sz="2600" spc="-5" dirty="0">
                <a:solidFill>
                  <a:srgbClr val="292929"/>
                </a:solidFill>
                <a:effectLst/>
                <a:latin typeface="Tahoma" panose="020B0604030504040204" pitchFamily="34" charset="0"/>
                <a:ea typeface="Tahoma" panose="020B0604030504040204" pitchFamily="34" charset="0"/>
                <a:cs typeface="Tahoma" panose="020B0604030504040204" pitchFamily="34" charset="0"/>
              </a:rPr>
              <a:t>Performans değerlendirme işlemlerini takip eder</a:t>
            </a:r>
            <a:endParaRPr lang="tr-TR" sz="26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gn="ctr">
              <a:lnSpc>
                <a:spcPct val="150000"/>
              </a:lnSpc>
              <a:spcBef>
                <a:spcPts val="1260"/>
              </a:spcBef>
              <a:buSzPts val="1000"/>
              <a:buFont typeface="Symbol" panose="05050102010706020507" pitchFamily="18" charset="2"/>
              <a:buChar char=""/>
              <a:tabLst>
                <a:tab pos="457200" algn="l"/>
              </a:tabLst>
            </a:pPr>
            <a:r>
              <a:rPr lang="tr-TR" sz="2600" spc="-5" dirty="0">
                <a:solidFill>
                  <a:srgbClr val="292929"/>
                </a:solidFill>
                <a:effectLst/>
                <a:latin typeface="Tahoma" panose="020B0604030504040204" pitchFamily="34" charset="0"/>
                <a:ea typeface="Tahoma" panose="020B0604030504040204" pitchFamily="34" charset="0"/>
                <a:cs typeface="Tahoma" panose="020B0604030504040204" pitchFamily="34" charset="0"/>
              </a:rPr>
              <a:t>Yönetici bulunduğu alanı idare eder</a:t>
            </a:r>
            <a:endParaRPr lang="tr-TR" sz="26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gn="ctr">
              <a:lnSpc>
                <a:spcPct val="150000"/>
              </a:lnSpc>
              <a:spcBef>
                <a:spcPts val="1260"/>
              </a:spcBef>
              <a:buSzPts val="1000"/>
              <a:buFont typeface="Symbol" panose="05050102010706020507" pitchFamily="18" charset="2"/>
              <a:buChar char=""/>
              <a:tabLst>
                <a:tab pos="457200" algn="l"/>
              </a:tabLst>
            </a:pPr>
            <a:r>
              <a:rPr lang="tr-TR" sz="2600" spc="-5" dirty="0">
                <a:solidFill>
                  <a:srgbClr val="292929"/>
                </a:solidFill>
                <a:effectLst/>
                <a:latin typeface="Tahoma" panose="020B0604030504040204" pitchFamily="34" charset="0"/>
                <a:ea typeface="Tahoma" panose="020B0604030504040204" pitchFamily="34" charset="0"/>
                <a:cs typeface="Tahoma" panose="020B0604030504040204" pitchFamily="34" charset="0"/>
              </a:rPr>
              <a:t>Yönetici verimliliğe çok dikkat eder</a:t>
            </a:r>
            <a:endParaRPr lang="tr-TR" sz="26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gn="ctr">
              <a:lnSpc>
                <a:spcPct val="150000"/>
              </a:lnSpc>
              <a:spcBef>
                <a:spcPts val="1260"/>
              </a:spcBef>
              <a:buSzPts val="1000"/>
              <a:buFont typeface="Symbol" panose="05050102010706020507" pitchFamily="18" charset="2"/>
              <a:buChar char=""/>
              <a:tabLst>
                <a:tab pos="457200" algn="l"/>
              </a:tabLst>
            </a:pPr>
            <a:r>
              <a:rPr lang="tr-TR" sz="2600" spc="-5" dirty="0">
                <a:solidFill>
                  <a:schemeClr val="bg1"/>
                </a:solidFill>
                <a:effectLst/>
                <a:latin typeface="Tahoma" panose="020B0604030504040204" pitchFamily="34" charset="0"/>
                <a:ea typeface="Tahoma" panose="020B0604030504040204" pitchFamily="34" charset="0"/>
                <a:cs typeface="Tahoma" panose="020B0604030504040204" pitchFamily="34" charset="0"/>
              </a:rPr>
              <a:t>Yönetici karmaşa ile uğraşıp, çözmeye çalışır</a:t>
            </a:r>
            <a:endParaRPr lang="tr-TR" sz="26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marL="342900" lvl="0" indent="-342900" algn="ctr">
              <a:lnSpc>
                <a:spcPct val="150000"/>
              </a:lnSpc>
              <a:spcBef>
                <a:spcPts val="1260"/>
              </a:spcBef>
              <a:buSzPts val="1000"/>
              <a:buFont typeface="Symbol" panose="05050102010706020507" pitchFamily="18" charset="2"/>
              <a:buChar char=""/>
              <a:tabLst>
                <a:tab pos="457200" algn="l"/>
              </a:tabLst>
            </a:pPr>
            <a:r>
              <a:rPr lang="tr-TR" sz="2600" spc="-5" dirty="0">
                <a:effectLst/>
                <a:latin typeface="Tahoma" panose="020B0604030504040204" pitchFamily="34" charset="0"/>
                <a:ea typeface="Tahoma" panose="020B0604030504040204" pitchFamily="34" charset="0"/>
                <a:cs typeface="Tahoma" panose="020B0604030504040204" pitchFamily="34" charset="0"/>
              </a:rPr>
              <a:t>Net karar verir ve sonuca bağlar</a:t>
            </a:r>
            <a:endParaRPr lang="tr-TR" sz="26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gn="ctr">
              <a:lnSpc>
                <a:spcPct val="150000"/>
              </a:lnSpc>
              <a:spcBef>
                <a:spcPts val="1260"/>
              </a:spcBef>
              <a:buSzPts val="1000"/>
              <a:buFont typeface="Symbol" panose="05050102010706020507" pitchFamily="18" charset="2"/>
              <a:buChar char=""/>
              <a:tabLst>
                <a:tab pos="457200" algn="l"/>
              </a:tabLst>
            </a:pPr>
            <a:r>
              <a:rPr lang="tr-TR" sz="2600" spc="-5" dirty="0">
                <a:effectLst/>
                <a:latin typeface="Tahoma" panose="020B0604030504040204" pitchFamily="34" charset="0"/>
                <a:ea typeface="Tahoma" panose="020B0604030504040204" pitchFamily="34" charset="0"/>
                <a:cs typeface="Tahoma" panose="020B0604030504040204" pitchFamily="34" charset="0"/>
              </a:rPr>
              <a:t>Yönetici hatalı olan kişilere yaptırım uygular</a:t>
            </a:r>
            <a:endParaRPr lang="tr-TR" sz="26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tr-TR" sz="2600" spc="-5" dirty="0">
                <a:effectLst/>
                <a:latin typeface="Tahoma" panose="020B0604030504040204" pitchFamily="34" charset="0"/>
                <a:ea typeface="Tahoma" panose="020B0604030504040204" pitchFamily="34" charset="0"/>
                <a:cs typeface="Tahoma" panose="020B0604030504040204" pitchFamily="34" charset="0"/>
              </a:rPr>
              <a:t>Yönetici nasıl yapılacağını kişilere gösterir</a:t>
            </a:r>
            <a:endParaRPr lang="tr-TR" sz="2600" dirty="0">
              <a:latin typeface="Tahoma" panose="020B0604030504040204" pitchFamily="34" charset="0"/>
              <a:ea typeface="Tahoma" panose="020B0604030504040204" pitchFamily="34" charset="0"/>
              <a:cs typeface="Tahoma" panose="020B0604030504040204" pitchFamily="34" charset="0"/>
            </a:endParaRPr>
          </a:p>
        </p:txBody>
      </p:sp>
      <p:sp>
        <p:nvSpPr>
          <p:cNvPr id="6" name="Metin kutusu 5">
            <a:extLst>
              <a:ext uri="{FF2B5EF4-FFF2-40B4-BE49-F238E27FC236}">
                <a16:creationId xmlns:a16="http://schemas.microsoft.com/office/drawing/2014/main" id="{D010D403-8DBB-41BC-8609-E03EDC1ABC18}"/>
              </a:ext>
            </a:extLst>
          </p:cNvPr>
          <p:cNvSpPr txBox="1"/>
          <p:nvPr/>
        </p:nvSpPr>
        <p:spPr>
          <a:xfrm>
            <a:off x="2683410" y="247915"/>
            <a:ext cx="7818121" cy="523220"/>
          </a:xfrm>
          <a:prstGeom prst="rect">
            <a:avLst/>
          </a:prstGeom>
          <a:noFill/>
        </p:spPr>
        <p:txBody>
          <a:bodyPr wrap="square">
            <a:spAutoFit/>
          </a:bodyPr>
          <a:lstStyle/>
          <a:p>
            <a:pPr algn="ctr"/>
            <a:r>
              <a:rPr lang="tr-TR" sz="2800" b="1" dirty="0">
                <a:solidFill>
                  <a:srgbClr val="292929"/>
                </a:solidFill>
                <a:effectLst/>
                <a:latin typeface="Tahoma" panose="020B0604030504040204" pitchFamily="34" charset="0"/>
                <a:ea typeface="Tahoma" panose="020B0604030504040204" pitchFamily="34" charset="0"/>
                <a:cs typeface="Tahoma" panose="020B0604030504040204" pitchFamily="34" charset="0"/>
              </a:rPr>
              <a:t>YÖNETİCİNİN ÖZELLİKLERİ NELERDİR?</a:t>
            </a:r>
            <a:endParaRPr lang="tr-TR" sz="2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097303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70C50FF9-F9A7-4AD6-9510-738F59F8B3FB}"/>
              </a:ext>
            </a:extLst>
          </p:cNvPr>
          <p:cNvSpPr txBox="1"/>
          <p:nvPr/>
        </p:nvSpPr>
        <p:spPr>
          <a:xfrm>
            <a:off x="91440" y="888262"/>
            <a:ext cx="12100560" cy="5380319"/>
          </a:xfrm>
          <a:prstGeom prst="rect">
            <a:avLst/>
          </a:prstGeom>
          <a:noFill/>
        </p:spPr>
        <p:txBody>
          <a:bodyPr wrap="square">
            <a:spAutoFit/>
          </a:bodyPr>
          <a:lstStyle/>
          <a:p>
            <a:pPr algn="ctr">
              <a:lnSpc>
                <a:spcPct val="150000"/>
              </a:lnSpc>
              <a:spcAft>
                <a:spcPts val="750"/>
              </a:spcAft>
            </a:pPr>
            <a:r>
              <a:rPr lang="tr-TR" sz="2800" dirty="0">
                <a:solidFill>
                  <a:srgbClr val="333333"/>
                </a:solidFill>
                <a:effectLst/>
                <a:latin typeface="Tahoma" panose="020B0604030504040204" pitchFamily="34" charset="0"/>
                <a:ea typeface="Tahoma" panose="020B0604030504040204" pitchFamily="34" charset="0"/>
                <a:cs typeface="Tahoma" panose="020B0604030504040204" pitchFamily="34" charset="0"/>
              </a:rPr>
              <a:t>Yöneticiler, ekibini en doğru şekilde motive ederler. Ekibine karşı şeffaf olan yöneticiler takdir ve ödüllendirme sistemini kullanır. Eleştirilere açık olan yöneticiler çözüm odaklıdırlar. Karşılarına çıkan en ufak bir problem karşısında dahi yapıcı bir çözüm üretirler. Risk almak yerine mevcut sistemin doğru ve eksiksiz işlemesine dikkat ve önem verirler. </a:t>
            </a:r>
          </a:p>
          <a:p>
            <a:pPr algn="ctr">
              <a:lnSpc>
                <a:spcPct val="150000"/>
              </a:lnSpc>
              <a:spcAft>
                <a:spcPts val="750"/>
              </a:spcAft>
            </a:pPr>
            <a:endParaRPr lang="tr-TR" sz="2800" dirty="0">
              <a:solidFill>
                <a:srgbClr val="333333"/>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750"/>
              </a:spcAft>
            </a:pPr>
            <a:r>
              <a:rPr lang="tr-TR" sz="2800" dirty="0">
                <a:effectLst/>
                <a:latin typeface="Tahoma" panose="020B0604030504040204" pitchFamily="34" charset="0"/>
                <a:ea typeface="Tahoma" panose="020B0604030504040204" pitchFamily="34" charset="0"/>
                <a:cs typeface="Tahoma" panose="020B0604030504040204" pitchFamily="34" charset="0"/>
              </a:rPr>
              <a:t>Empati yetenekleri gelişmiş olan yöneticiler zamanı iyi kullanır. Kararlarında adaletli olan yöneticiler eleştirilere açıktırlar.</a:t>
            </a:r>
          </a:p>
        </p:txBody>
      </p:sp>
      <p:sp>
        <p:nvSpPr>
          <p:cNvPr id="6" name="Metin kutusu 5">
            <a:extLst>
              <a:ext uri="{FF2B5EF4-FFF2-40B4-BE49-F238E27FC236}">
                <a16:creationId xmlns:a16="http://schemas.microsoft.com/office/drawing/2014/main" id="{ADA0276E-A185-482D-B3CE-0B1D5225276E}"/>
              </a:ext>
            </a:extLst>
          </p:cNvPr>
          <p:cNvSpPr txBox="1"/>
          <p:nvPr/>
        </p:nvSpPr>
        <p:spPr>
          <a:xfrm>
            <a:off x="2936630" y="136540"/>
            <a:ext cx="7649307" cy="650819"/>
          </a:xfrm>
          <a:prstGeom prst="rect">
            <a:avLst/>
          </a:prstGeom>
          <a:noFill/>
        </p:spPr>
        <p:txBody>
          <a:bodyPr wrap="square">
            <a:spAutoFit/>
          </a:bodyPr>
          <a:lstStyle/>
          <a:p>
            <a:pPr algn="ctr">
              <a:lnSpc>
                <a:spcPct val="150000"/>
              </a:lnSpc>
              <a:spcBef>
                <a:spcPts val="1500"/>
              </a:spcBef>
              <a:spcAft>
                <a:spcPts val="750"/>
              </a:spcAft>
            </a:pPr>
            <a:r>
              <a:rPr lang="tr-TR" sz="2800" b="1" kern="1800" dirty="0">
                <a:solidFill>
                  <a:schemeClr val="bg1"/>
                </a:solidFill>
                <a:effectLst/>
                <a:latin typeface="Tahoma" panose="020B0604030504040204" pitchFamily="34" charset="0"/>
                <a:ea typeface="Tahoma" panose="020B0604030504040204" pitchFamily="34" charset="0"/>
                <a:cs typeface="Tahoma" panose="020B0604030504040204" pitchFamily="34" charset="0"/>
              </a:rPr>
              <a:t>YÖNETİCİNİN ÖZELLİKLERİ NELERDİR?</a:t>
            </a:r>
            <a:endParaRPr lang="tr-TR" sz="28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33864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BA1DFF1E-56D8-435B-BCCF-52FEE8A4BB87}"/>
              </a:ext>
            </a:extLst>
          </p:cNvPr>
          <p:cNvPicPr>
            <a:picLocks noChangeAspect="1"/>
          </p:cNvPicPr>
          <p:nvPr/>
        </p:nvPicPr>
        <p:blipFill>
          <a:blip r:embed="rId3"/>
          <a:stretch>
            <a:fillRect/>
          </a:stretch>
        </p:blipFill>
        <p:spPr>
          <a:xfrm>
            <a:off x="0" y="1029150"/>
            <a:ext cx="12192000" cy="5631983"/>
          </a:xfrm>
          <a:prstGeom prst="rect">
            <a:avLst/>
          </a:prstGeom>
        </p:spPr>
      </p:pic>
    </p:spTree>
    <p:extLst>
      <p:ext uri="{BB962C8B-B14F-4D97-AF65-F5344CB8AC3E}">
        <p14:creationId xmlns:p14="http://schemas.microsoft.com/office/powerpoint/2010/main" val="25479628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1261F3D6-2DA8-4D7C-95B9-8FF3E9C082AB}"/>
              </a:ext>
            </a:extLst>
          </p:cNvPr>
          <p:cNvPicPr>
            <a:picLocks noChangeAspect="1"/>
          </p:cNvPicPr>
          <p:nvPr/>
        </p:nvPicPr>
        <p:blipFill>
          <a:blip r:embed="rId3"/>
          <a:stretch>
            <a:fillRect/>
          </a:stretch>
        </p:blipFill>
        <p:spPr>
          <a:xfrm>
            <a:off x="0" y="1323058"/>
            <a:ext cx="12192000" cy="5227503"/>
          </a:xfrm>
          <a:prstGeom prst="rect">
            <a:avLst/>
          </a:prstGeom>
        </p:spPr>
      </p:pic>
    </p:spTree>
    <p:extLst>
      <p:ext uri="{BB962C8B-B14F-4D97-AF65-F5344CB8AC3E}">
        <p14:creationId xmlns:p14="http://schemas.microsoft.com/office/powerpoint/2010/main" val="15911906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5984F0D0-B3F7-4FDD-A641-A557E9FAA981}"/>
              </a:ext>
            </a:extLst>
          </p:cNvPr>
          <p:cNvPicPr>
            <a:picLocks noChangeAspect="1"/>
          </p:cNvPicPr>
          <p:nvPr/>
        </p:nvPicPr>
        <p:blipFill>
          <a:blip r:embed="rId3"/>
          <a:stretch>
            <a:fillRect/>
          </a:stretch>
        </p:blipFill>
        <p:spPr>
          <a:xfrm>
            <a:off x="0" y="1062589"/>
            <a:ext cx="12192000" cy="5520612"/>
          </a:xfrm>
          <a:prstGeom prst="rect">
            <a:avLst/>
          </a:prstGeom>
        </p:spPr>
      </p:pic>
    </p:spTree>
    <p:extLst>
      <p:ext uri="{BB962C8B-B14F-4D97-AF65-F5344CB8AC3E}">
        <p14:creationId xmlns:p14="http://schemas.microsoft.com/office/powerpoint/2010/main" val="36570353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BD573BF4-DB82-4BBE-947A-4E67C11B22B4}"/>
              </a:ext>
            </a:extLst>
          </p:cNvPr>
          <p:cNvSpPr txBox="1"/>
          <p:nvPr/>
        </p:nvSpPr>
        <p:spPr>
          <a:xfrm>
            <a:off x="351691" y="1497434"/>
            <a:ext cx="11584745" cy="2589812"/>
          </a:xfrm>
          <a:prstGeom prst="rect">
            <a:avLst/>
          </a:prstGeom>
          <a:noFill/>
        </p:spPr>
        <p:txBody>
          <a:bodyPr wrap="square">
            <a:spAutoFit/>
          </a:bodyPr>
          <a:lstStyle/>
          <a:p>
            <a:pPr algn="ctr">
              <a:lnSpc>
                <a:spcPct val="150000"/>
              </a:lnSpc>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Liderler şirket programlarını ve hedeflerini oluştururken, yöneticiler koordinasyonun eksiksiz ilerlemesine odaklanır. Yöneticiler statü odaklı olabilirken liderlerin statü kaygıları olmaz. Liderler yönetimi sürekli geliştirir ve değiştirir, yöneticiler çok büyük adımlar atmayabilir.</a:t>
            </a:r>
          </a:p>
        </p:txBody>
      </p:sp>
      <p:sp>
        <p:nvSpPr>
          <p:cNvPr id="6" name="Metin kutusu 5">
            <a:extLst>
              <a:ext uri="{FF2B5EF4-FFF2-40B4-BE49-F238E27FC236}">
                <a16:creationId xmlns:a16="http://schemas.microsoft.com/office/drawing/2014/main" id="{7F531E12-EB50-4CA2-852F-E0295C671863}"/>
              </a:ext>
            </a:extLst>
          </p:cNvPr>
          <p:cNvSpPr txBox="1"/>
          <p:nvPr/>
        </p:nvSpPr>
        <p:spPr>
          <a:xfrm>
            <a:off x="1456006" y="494101"/>
            <a:ext cx="9418320" cy="584775"/>
          </a:xfrm>
          <a:prstGeom prst="rect">
            <a:avLst/>
          </a:prstGeom>
          <a:noFill/>
        </p:spPr>
        <p:txBody>
          <a:bodyPr wrap="square">
            <a:spAutoFit/>
          </a:bodyPr>
          <a:lstStyle/>
          <a:p>
            <a:pPr algn="ctr"/>
            <a:r>
              <a:rPr lang="tr-TR" sz="32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 ve  Yönetici Kavramı</a:t>
            </a:r>
            <a:endParaRPr lang="tr-TR" sz="3200" b="0"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041995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4923E4D1-F88B-40D0-91EB-65365BDBCE0D}"/>
              </a:ext>
            </a:extLst>
          </p:cNvPr>
          <p:cNvSpPr txBox="1"/>
          <p:nvPr/>
        </p:nvSpPr>
        <p:spPr>
          <a:xfrm>
            <a:off x="485335" y="1496759"/>
            <a:ext cx="11247120" cy="5175135"/>
          </a:xfrm>
          <a:prstGeom prst="rect">
            <a:avLst/>
          </a:prstGeom>
          <a:noFill/>
        </p:spPr>
        <p:txBody>
          <a:bodyPr wrap="square">
            <a:spAutoFit/>
          </a:bodyPr>
          <a:lstStyle/>
          <a:p>
            <a:pPr algn="ctr">
              <a:lnSpc>
                <a:spcPct val="150000"/>
              </a:lnSpc>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Herkes </a:t>
            </a: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yönetici olabilir</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ama </a:t>
            </a: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olamaz. Bu bakış açısı </a:t>
            </a: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yöneticileri</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tanımlanmış işlerin en etkin şekilde yapılmasını sağlayan ve kontrol eden insanlar </a:t>
            </a: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olarak</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görür. </a:t>
            </a:r>
          </a:p>
          <a:p>
            <a:pPr algn="ctr">
              <a:lnSpc>
                <a:spcPct val="150000"/>
              </a:lnSpc>
            </a:pP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endPar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endParaRPr lang="tr-TR" sz="2800" dirty="0">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tr-TR" sz="2800" b="0" i="0" dirty="0">
                <a:effectLst/>
                <a:latin typeface="Tahoma" panose="020B0604030504040204" pitchFamily="34" charset="0"/>
                <a:ea typeface="Tahoma" panose="020B0604030504040204" pitchFamily="34" charset="0"/>
                <a:cs typeface="Tahoma" panose="020B0604030504040204" pitchFamily="34" charset="0"/>
              </a:rPr>
              <a:t>Liderliği ise sadece tanımlanmış işlerle sınırlı olmayıp, şirkete vizyon belirleyen, insanlara ilham veren stratejik bir görev </a:t>
            </a:r>
            <a:r>
              <a:rPr lang="tr-TR" sz="2800" b="1" i="0" dirty="0">
                <a:effectLst/>
                <a:latin typeface="Tahoma" panose="020B0604030504040204" pitchFamily="34" charset="0"/>
                <a:ea typeface="Tahoma" panose="020B0604030504040204" pitchFamily="34" charset="0"/>
                <a:cs typeface="Tahoma" panose="020B0604030504040204" pitchFamily="34" charset="0"/>
              </a:rPr>
              <a:t>olarak</a:t>
            </a:r>
            <a:r>
              <a:rPr lang="tr-TR" sz="2800" b="0" i="0" dirty="0">
                <a:effectLst/>
                <a:latin typeface="Tahoma" panose="020B0604030504040204" pitchFamily="34" charset="0"/>
                <a:ea typeface="Tahoma" panose="020B0604030504040204" pitchFamily="34" charset="0"/>
                <a:cs typeface="Tahoma" panose="020B0604030504040204" pitchFamily="34" charset="0"/>
              </a:rPr>
              <a:t> görür.</a:t>
            </a:r>
            <a:endParaRPr lang="tr-TR" sz="2800" dirty="0">
              <a:latin typeface="Tahoma" panose="020B0604030504040204" pitchFamily="34" charset="0"/>
              <a:ea typeface="Tahoma" panose="020B0604030504040204" pitchFamily="34" charset="0"/>
              <a:cs typeface="Tahoma" panose="020B0604030504040204" pitchFamily="34" charset="0"/>
            </a:endParaRPr>
          </a:p>
        </p:txBody>
      </p:sp>
      <p:sp>
        <p:nvSpPr>
          <p:cNvPr id="6" name="Metin kutusu 5">
            <a:extLst>
              <a:ext uri="{FF2B5EF4-FFF2-40B4-BE49-F238E27FC236}">
                <a16:creationId xmlns:a16="http://schemas.microsoft.com/office/drawing/2014/main" id="{9CEDD08B-BADD-4FEA-82CB-9A82C19CCD39}"/>
              </a:ext>
            </a:extLst>
          </p:cNvPr>
          <p:cNvSpPr txBox="1"/>
          <p:nvPr/>
        </p:nvSpPr>
        <p:spPr>
          <a:xfrm>
            <a:off x="1456006" y="494101"/>
            <a:ext cx="9418320" cy="584775"/>
          </a:xfrm>
          <a:prstGeom prst="rect">
            <a:avLst/>
          </a:prstGeom>
          <a:noFill/>
        </p:spPr>
        <p:txBody>
          <a:bodyPr wrap="square">
            <a:spAutoFit/>
          </a:bodyPr>
          <a:lstStyle/>
          <a:p>
            <a:pPr algn="ctr"/>
            <a:r>
              <a:rPr lang="tr-TR" sz="32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 ve  Yönetici Kavramı</a:t>
            </a:r>
            <a:endParaRPr lang="tr-TR" sz="3200" b="0"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02832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76B85FC6-E8AD-4A6B-BB83-12D053BA1BA6}"/>
              </a:ext>
            </a:extLst>
          </p:cNvPr>
          <p:cNvSpPr txBox="1"/>
          <p:nvPr/>
        </p:nvSpPr>
        <p:spPr>
          <a:xfrm>
            <a:off x="597876" y="1524239"/>
            <a:ext cx="11479237" cy="4908395"/>
          </a:xfrm>
          <a:prstGeom prst="rect">
            <a:avLst/>
          </a:prstGeom>
          <a:noFill/>
        </p:spPr>
        <p:txBody>
          <a:bodyPr wrap="square">
            <a:spAutoFit/>
          </a:bodyPr>
          <a:lstStyle/>
          <a:p>
            <a:pPr algn="ctr">
              <a:lnSpc>
                <a:spcPct val="150000"/>
              </a:lnSpc>
              <a:spcAft>
                <a:spcPts val="1950"/>
              </a:spcAft>
            </a:pP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Siz lider olmak için dünyaya gelmişsiniz. Konuştuğunuz insanlarla etki altına almamanız mümkün </a:t>
            </a:r>
            <a:r>
              <a:rPr lang="tr-TR" sz="2800"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değil.Yenilik</a:t>
            </a:r>
            <a:r>
              <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rPr>
              <a:t> ve gelişim sizin göbek adınızdır.</a:t>
            </a:r>
          </a:p>
          <a:p>
            <a:pPr algn="ctr">
              <a:lnSpc>
                <a:spcPct val="150000"/>
              </a:lnSpc>
              <a:spcAft>
                <a:spcPts val="1950"/>
              </a:spcAft>
            </a:pPr>
            <a:endParaRPr lang="tr-TR" sz="2800" dirty="0">
              <a:solidFill>
                <a:srgbClr val="222222"/>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endParaRPr lang="tr-TR" sz="2800" dirty="0">
              <a:solidFill>
                <a:srgbClr val="222222"/>
              </a:solidFill>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spcAft>
                <a:spcPts val="1950"/>
              </a:spcAft>
            </a:pPr>
            <a:endParaRPr lang="tr-TR" sz="28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tr-TR" sz="2800" dirty="0">
                <a:effectLst/>
                <a:latin typeface="Tahoma" panose="020B0604030504040204" pitchFamily="34" charset="0"/>
                <a:ea typeface="Tahoma" panose="020B0604030504040204" pitchFamily="34" charset="0"/>
                <a:cs typeface="Tahoma" panose="020B0604030504040204" pitchFamily="34" charset="0"/>
              </a:rPr>
              <a:t>Ne olursa olsun hayatta hızlı kararlar almamakta fayda var</a:t>
            </a:r>
            <a:endParaRPr lang="tr-TR" sz="2800" dirty="0">
              <a:latin typeface="Tahoma" panose="020B0604030504040204" pitchFamily="34" charset="0"/>
              <a:ea typeface="Tahoma" panose="020B0604030504040204" pitchFamily="34" charset="0"/>
              <a:cs typeface="Tahoma" panose="020B0604030504040204" pitchFamily="34" charset="0"/>
            </a:endParaRPr>
          </a:p>
        </p:txBody>
      </p:sp>
      <p:sp>
        <p:nvSpPr>
          <p:cNvPr id="6" name="Metin kutusu 5">
            <a:extLst>
              <a:ext uri="{FF2B5EF4-FFF2-40B4-BE49-F238E27FC236}">
                <a16:creationId xmlns:a16="http://schemas.microsoft.com/office/drawing/2014/main" id="{A00BD5C2-D439-48D5-9984-F644136E0E0C}"/>
              </a:ext>
            </a:extLst>
          </p:cNvPr>
          <p:cNvSpPr txBox="1"/>
          <p:nvPr/>
        </p:nvSpPr>
        <p:spPr>
          <a:xfrm>
            <a:off x="3098409" y="692214"/>
            <a:ext cx="6098344" cy="730585"/>
          </a:xfrm>
          <a:prstGeom prst="rect">
            <a:avLst/>
          </a:prstGeom>
          <a:noFill/>
        </p:spPr>
        <p:txBody>
          <a:bodyPr wrap="square">
            <a:spAutoFit/>
          </a:bodyPr>
          <a:lstStyle/>
          <a:p>
            <a:pPr algn="ctr">
              <a:lnSpc>
                <a:spcPct val="150000"/>
              </a:lnSpc>
              <a:spcAft>
                <a:spcPts val="1950"/>
              </a:spcAft>
            </a:pPr>
            <a:r>
              <a:rPr lang="tr-TR" sz="3200" b="1" dirty="0">
                <a:solidFill>
                  <a:srgbClr val="222222"/>
                </a:solidFill>
                <a:effectLst/>
                <a:latin typeface="Tahoma" panose="020B0604030504040204" pitchFamily="34" charset="0"/>
                <a:ea typeface="Tahoma" panose="020B0604030504040204" pitchFamily="34" charset="0"/>
                <a:cs typeface="Tahoma" panose="020B0604030504040204" pitchFamily="34" charset="0"/>
              </a:rPr>
              <a:t>A’LAR ÇOĞUNLUKTAYSA</a:t>
            </a:r>
            <a:endParaRPr lang="tr-TR" sz="3200"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230476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4" name="Resim 3">
            <a:extLst>
              <a:ext uri="{FF2B5EF4-FFF2-40B4-BE49-F238E27FC236}">
                <a16:creationId xmlns:a16="http://schemas.microsoft.com/office/drawing/2014/main" id="{5C82D863-CD96-4336-9C0F-14CFE8E0A3E6}"/>
              </a:ext>
            </a:extLst>
          </p:cNvPr>
          <p:cNvPicPr>
            <a:picLocks noChangeAspect="1"/>
          </p:cNvPicPr>
          <p:nvPr/>
        </p:nvPicPr>
        <p:blipFill>
          <a:blip r:embed="rId3"/>
          <a:stretch>
            <a:fillRect/>
          </a:stretch>
        </p:blipFill>
        <p:spPr>
          <a:xfrm>
            <a:off x="2475914" y="1134636"/>
            <a:ext cx="7496126" cy="5470146"/>
          </a:xfrm>
          <a:prstGeom prst="rect">
            <a:avLst/>
          </a:prstGeom>
        </p:spPr>
      </p:pic>
      <p:sp>
        <p:nvSpPr>
          <p:cNvPr id="2" name="Metin kutusu 1">
            <a:extLst>
              <a:ext uri="{FF2B5EF4-FFF2-40B4-BE49-F238E27FC236}">
                <a16:creationId xmlns:a16="http://schemas.microsoft.com/office/drawing/2014/main" id="{BC97D312-1D8D-42D1-9F8F-7CA9A5AB818B}"/>
              </a:ext>
            </a:extLst>
          </p:cNvPr>
          <p:cNvSpPr txBox="1"/>
          <p:nvPr/>
        </p:nvSpPr>
        <p:spPr>
          <a:xfrm>
            <a:off x="2145323" y="189914"/>
            <a:ext cx="8145194" cy="523220"/>
          </a:xfrm>
          <a:prstGeom prst="rect">
            <a:avLst/>
          </a:prstGeom>
          <a:noFill/>
        </p:spPr>
        <p:txBody>
          <a:bodyPr wrap="square" rtlCol="0">
            <a:spAutoFit/>
          </a:bodyPr>
          <a:lstStyle/>
          <a:p>
            <a:pPr algn="ctr"/>
            <a:r>
              <a:rPr lang="tr-TR" sz="2800" b="1" dirty="0">
                <a:solidFill>
                  <a:schemeClr val="bg1"/>
                </a:solidFill>
                <a:latin typeface="Tahoma" panose="020B0604030504040204" pitchFamily="34" charset="0"/>
                <a:ea typeface="Tahoma" panose="020B0604030504040204" pitchFamily="34" charset="0"/>
                <a:cs typeface="Tahoma" panose="020B0604030504040204" pitchFamily="34" charset="0"/>
              </a:rPr>
              <a:t>YÖNETİCİ VE LİDER FARKI</a:t>
            </a:r>
          </a:p>
        </p:txBody>
      </p:sp>
    </p:spTree>
    <p:extLst>
      <p:ext uri="{BB962C8B-B14F-4D97-AF65-F5344CB8AC3E}">
        <p14:creationId xmlns:p14="http://schemas.microsoft.com/office/powerpoint/2010/main" val="42347181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AFF1E355-8D22-4147-A662-6E25570F04D6}"/>
              </a:ext>
            </a:extLst>
          </p:cNvPr>
          <p:cNvPicPr>
            <a:picLocks noChangeAspect="1"/>
          </p:cNvPicPr>
          <p:nvPr/>
        </p:nvPicPr>
        <p:blipFill>
          <a:blip r:embed="rId3"/>
          <a:stretch>
            <a:fillRect/>
          </a:stretch>
        </p:blipFill>
        <p:spPr>
          <a:xfrm>
            <a:off x="2194559" y="992339"/>
            <a:ext cx="7822371" cy="5696431"/>
          </a:xfrm>
          <a:prstGeom prst="rect">
            <a:avLst/>
          </a:prstGeom>
        </p:spPr>
      </p:pic>
      <p:sp>
        <p:nvSpPr>
          <p:cNvPr id="4" name="Metin kutusu 3">
            <a:extLst>
              <a:ext uri="{FF2B5EF4-FFF2-40B4-BE49-F238E27FC236}">
                <a16:creationId xmlns:a16="http://schemas.microsoft.com/office/drawing/2014/main" id="{3D33F0EA-3C9D-4F34-8CA7-C63377943FD5}"/>
              </a:ext>
            </a:extLst>
          </p:cNvPr>
          <p:cNvSpPr txBox="1"/>
          <p:nvPr/>
        </p:nvSpPr>
        <p:spPr>
          <a:xfrm>
            <a:off x="2145323" y="189914"/>
            <a:ext cx="8145194" cy="523220"/>
          </a:xfrm>
          <a:prstGeom prst="rect">
            <a:avLst/>
          </a:prstGeom>
          <a:noFill/>
        </p:spPr>
        <p:txBody>
          <a:bodyPr wrap="square" rtlCol="0">
            <a:spAutoFit/>
          </a:bodyPr>
          <a:lstStyle/>
          <a:p>
            <a:pPr algn="ctr"/>
            <a:r>
              <a:rPr lang="tr-TR" sz="2800" b="1" dirty="0">
                <a:solidFill>
                  <a:schemeClr val="bg1"/>
                </a:solidFill>
                <a:latin typeface="Tahoma" panose="020B0604030504040204" pitchFamily="34" charset="0"/>
                <a:ea typeface="Tahoma" panose="020B0604030504040204" pitchFamily="34" charset="0"/>
                <a:cs typeface="Tahoma" panose="020B0604030504040204" pitchFamily="34" charset="0"/>
              </a:rPr>
              <a:t>YÖNETİCİ VE LİDER FARKI</a:t>
            </a:r>
          </a:p>
        </p:txBody>
      </p:sp>
    </p:spTree>
    <p:extLst>
      <p:ext uri="{BB962C8B-B14F-4D97-AF65-F5344CB8AC3E}">
        <p14:creationId xmlns:p14="http://schemas.microsoft.com/office/powerpoint/2010/main" val="13285587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2F4CAB5F-86C0-4A96-A92E-4CABA0966556}"/>
              </a:ext>
            </a:extLst>
          </p:cNvPr>
          <p:cNvPicPr>
            <a:picLocks noChangeAspect="1"/>
          </p:cNvPicPr>
          <p:nvPr/>
        </p:nvPicPr>
        <p:blipFill>
          <a:blip r:embed="rId3"/>
          <a:stretch>
            <a:fillRect/>
          </a:stretch>
        </p:blipFill>
        <p:spPr>
          <a:xfrm>
            <a:off x="2440746" y="1151869"/>
            <a:ext cx="7581379" cy="5474013"/>
          </a:xfrm>
          <a:prstGeom prst="rect">
            <a:avLst/>
          </a:prstGeom>
        </p:spPr>
      </p:pic>
      <p:sp>
        <p:nvSpPr>
          <p:cNvPr id="4" name="Metin kutusu 3">
            <a:extLst>
              <a:ext uri="{FF2B5EF4-FFF2-40B4-BE49-F238E27FC236}">
                <a16:creationId xmlns:a16="http://schemas.microsoft.com/office/drawing/2014/main" id="{B6EC5ACE-C23F-44A5-AE81-508C9796E4E7}"/>
              </a:ext>
            </a:extLst>
          </p:cNvPr>
          <p:cNvSpPr txBox="1"/>
          <p:nvPr/>
        </p:nvSpPr>
        <p:spPr>
          <a:xfrm>
            <a:off x="2145323" y="189914"/>
            <a:ext cx="8145194" cy="523220"/>
          </a:xfrm>
          <a:prstGeom prst="rect">
            <a:avLst/>
          </a:prstGeom>
          <a:noFill/>
        </p:spPr>
        <p:txBody>
          <a:bodyPr wrap="square" rtlCol="0">
            <a:spAutoFit/>
          </a:bodyPr>
          <a:lstStyle/>
          <a:p>
            <a:pPr algn="ctr"/>
            <a:r>
              <a:rPr lang="tr-TR" sz="2800" b="1" dirty="0">
                <a:solidFill>
                  <a:schemeClr val="bg1"/>
                </a:solidFill>
                <a:latin typeface="Tahoma" panose="020B0604030504040204" pitchFamily="34" charset="0"/>
                <a:ea typeface="Tahoma" panose="020B0604030504040204" pitchFamily="34" charset="0"/>
                <a:cs typeface="Tahoma" panose="020B0604030504040204" pitchFamily="34" charset="0"/>
              </a:rPr>
              <a:t>YÖNETİCİ VE LİDER FARKI</a:t>
            </a:r>
          </a:p>
        </p:txBody>
      </p:sp>
    </p:spTree>
    <p:extLst>
      <p:ext uri="{BB962C8B-B14F-4D97-AF65-F5344CB8AC3E}">
        <p14:creationId xmlns:p14="http://schemas.microsoft.com/office/powerpoint/2010/main" val="6596077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pic>
        <p:nvPicPr>
          <p:cNvPr id="3" name="Resim 2">
            <a:extLst>
              <a:ext uri="{FF2B5EF4-FFF2-40B4-BE49-F238E27FC236}">
                <a16:creationId xmlns:a16="http://schemas.microsoft.com/office/drawing/2014/main" id="{FF75373D-E5EB-418C-8824-ED12AF484121}"/>
              </a:ext>
            </a:extLst>
          </p:cNvPr>
          <p:cNvPicPr>
            <a:picLocks noChangeAspect="1"/>
          </p:cNvPicPr>
          <p:nvPr/>
        </p:nvPicPr>
        <p:blipFill>
          <a:blip r:embed="rId3"/>
          <a:stretch>
            <a:fillRect/>
          </a:stretch>
        </p:blipFill>
        <p:spPr>
          <a:xfrm>
            <a:off x="0" y="950899"/>
            <a:ext cx="12192000" cy="5622583"/>
          </a:xfrm>
          <a:prstGeom prst="rect">
            <a:avLst/>
          </a:prstGeom>
        </p:spPr>
      </p:pic>
    </p:spTree>
    <p:extLst>
      <p:ext uri="{BB962C8B-B14F-4D97-AF65-F5344CB8AC3E}">
        <p14:creationId xmlns:p14="http://schemas.microsoft.com/office/powerpoint/2010/main" val="34145153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D3180AB0-5323-4208-81FF-A02C3F073D68}"/>
              </a:ext>
            </a:extLst>
          </p:cNvPr>
          <p:cNvSpPr txBox="1"/>
          <p:nvPr/>
        </p:nvSpPr>
        <p:spPr>
          <a:xfrm>
            <a:off x="168812" y="1983113"/>
            <a:ext cx="11852031" cy="2589812"/>
          </a:xfrm>
          <a:prstGeom prst="rect">
            <a:avLst/>
          </a:prstGeom>
          <a:noFill/>
        </p:spPr>
        <p:txBody>
          <a:bodyPr wrap="square">
            <a:spAutoFit/>
          </a:bodyPr>
          <a:lstStyle/>
          <a:p>
            <a:pPr algn="ctr" rtl="0">
              <a:lnSpc>
                <a:spcPct val="150000"/>
              </a:lnSpc>
              <a:buFont typeface="Arial" panose="020B0604020202020204" pitchFamily="34" charset="0"/>
              <a:buChar char="•"/>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Ünlü Yunan filozof Platon şöyle bir cümle ile liderliğin özünü asırlar öncesinden tanımlamış:</a:t>
            </a:r>
          </a:p>
          <a:p>
            <a:pPr algn="ctr" rtl="0">
              <a:lnSpc>
                <a:spcPct val="150000"/>
              </a:lnSpc>
              <a:buFont typeface="Arial" panose="020B0604020202020204" pitchFamily="34" charset="0"/>
              <a:buChar char="•"/>
            </a:pP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rtl="0">
              <a:lnSpc>
                <a:spcPct val="150000"/>
              </a:lnSpc>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Kendini yönet dünyayı yönetecek gücü bulabilirsin.</a:t>
            </a:r>
          </a:p>
        </p:txBody>
      </p:sp>
    </p:spTree>
    <p:extLst>
      <p:ext uri="{BB962C8B-B14F-4D97-AF65-F5344CB8AC3E}">
        <p14:creationId xmlns:p14="http://schemas.microsoft.com/office/powerpoint/2010/main" val="14650075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D3180AB0-5323-4208-81FF-A02C3F073D68}"/>
              </a:ext>
            </a:extLst>
          </p:cNvPr>
          <p:cNvSpPr txBox="1"/>
          <p:nvPr/>
        </p:nvSpPr>
        <p:spPr>
          <a:xfrm>
            <a:off x="154744" y="1427439"/>
            <a:ext cx="11852031" cy="1943481"/>
          </a:xfrm>
          <a:prstGeom prst="rect">
            <a:avLst/>
          </a:prstGeom>
          <a:noFill/>
        </p:spPr>
        <p:txBody>
          <a:bodyPr wrap="square">
            <a:spAutoFit/>
          </a:bodyPr>
          <a:lstStyle/>
          <a:p>
            <a:pPr marL="457200" indent="-457200" algn="ctr" rtl="0">
              <a:lnSpc>
                <a:spcPct val="150000"/>
              </a:lnSpc>
              <a:buFont typeface="Arial" panose="020B0604020202020204" pitchFamily="34" charset="0"/>
              <a:buChar char="•"/>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Osmanlı Padişahı </a:t>
            </a:r>
            <a:r>
              <a:rPr lang="tr-TR" sz="2800" b="0"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ll</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Abdülhamid ise şöyle tanımlamış liderliği: </a:t>
            </a:r>
          </a:p>
          <a:p>
            <a:pPr marL="457200" indent="-457200" algn="ctr" rtl="0">
              <a:lnSpc>
                <a:spcPct val="150000"/>
              </a:lnSpc>
              <a:buFont typeface="Arial" panose="020B0604020202020204" pitchFamily="34" charset="0"/>
              <a:buChar char="•"/>
            </a:pP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rtl="0">
              <a:lnSpc>
                <a:spcPct val="150000"/>
              </a:lnSpc>
            </a:pP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İyi bir lider halkına babalık şefkati ile hizmet edendir.</a:t>
            </a:r>
          </a:p>
        </p:txBody>
      </p:sp>
    </p:spTree>
    <p:extLst>
      <p:ext uri="{BB962C8B-B14F-4D97-AF65-F5344CB8AC3E}">
        <p14:creationId xmlns:p14="http://schemas.microsoft.com/office/powerpoint/2010/main" val="39700249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D3180AB0-5323-4208-81FF-A02C3F073D68}"/>
              </a:ext>
            </a:extLst>
          </p:cNvPr>
          <p:cNvSpPr txBox="1"/>
          <p:nvPr/>
        </p:nvSpPr>
        <p:spPr>
          <a:xfrm>
            <a:off x="260252" y="998375"/>
            <a:ext cx="11852031" cy="3236142"/>
          </a:xfrm>
          <a:prstGeom prst="rect">
            <a:avLst/>
          </a:prstGeom>
          <a:noFill/>
        </p:spPr>
        <p:txBody>
          <a:bodyPr wrap="square">
            <a:spAutoFit/>
          </a:bodyPr>
          <a:lstStyle/>
          <a:p>
            <a:pPr algn="ctr" rtl="0">
              <a:lnSpc>
                <a:spcPct val="150000"/>
              </a:lnSpc>
              <a:buFont typeface="Arial" panose="020B0604020202020204" pitchFamily="34" charset="0"/>
              <a:buChar char="•"/>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Amerika’nın eski bakanlarından, döneminde finans reformunun babası sayılan John W. </a:t>
            </a:r>
            <a:r>
              <a:rPr lang="tr-TR" sz="2800" b="0"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Gardner</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liderlikle ilgili iki önemli söz söylemiştir;</a:t>
            </a:r>
          </a:p>
          <a:p>
            <a:pPr algn="ctr" rtl="0">
              <a:lnSpc>
                <a:spcPct val="150000"/>
              </a:lnSpc>
              <a:buFont typeface="Arial" panose="020B0604020202020204" pitchFamily="34" charset="0"/>
              <a:buChar char="•"/>
            </a:pPr>
            <a:endPar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algn="ctr" rtl="0">
              <a:lnSpc>
                <a:spcPct val="150000"/>
              </a:lnSpc>
            </a:pP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Liderler motivasyonu kendileri yaratmazlar yalnızca kilidini açarlar.</a:t>
            </a:r>
          </a:p>
        </p:txBody>
      </p:sp>
    </p:spTree>
    <p:extLst>
      <p:ext uri="{BB962C8B-B14F-4D97-AF65-F5344CB8AC3E}">
        <p14:creationId xmlns:p14="http://schemas.microsoft.com/office/powerpoint/2010/main" val="17743757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D3180AB0-5323-4208-81FF-A02C3F073D68}"/>
              </a:ext>
            </a:extLst>
          </p:cNvPr>
          <p:cNvSpPr txBox="1"/>
          <p:nvPr/>
        </p:nvSpPr>
        <p:spPr>
          <a:xfrm>
            <a:off x="253218" y="1708793"/>
            <a:ext cx="11852031" cy="1943481"/>
          </a:xfrm>
          <a:prstGeom prst="rect">
            <a:avLst/>
          </a:prstGeom>
          <a:noFill/>
        </p:spPr>
        <p:txBody>
          <a:bodyPr wrap="square">
            <a:spAutoFit/>
          </a:bodyPr>
          <a:lstStyle/>
          <a:p>
            <a:pPr algn="ctr" rtl="0">
              <a:lnSpc>
                <a:spcPct val="150000"/>
              </a:lnSpc>
              <a:buFont typeface="Arial" panose="020B0604020202020204" pitchFamily="34" charset="0"/>
              <a:buChar char="•"/>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Amerikalı liderlik otoritesi, danışman ve eğitmen </a:t>
            </a:r>
            <a:r>
              <a:rPr lang="tr-TR" sz="2800" b="0"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Stephen</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R. </a:t>
            </a:r>
            <a:r>
              <a:rPr lang="tr-TR" sz="2800" b="0"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Covey</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Yönetim sistem içinde çalışır liderler sistem üzerinde çalışır”</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sözü ile liderlerin çalışma tarzına değinmiş.</a:t>
            </a:r>
          </a:p>
        </p:txBody>
      </p:sp>
    </p:spTree>
    <p:extLst>
      <p:ext uri="{BB962C8B-B14F-4D97-AF65-F5344CB8AC3E}">
        <p14:creationId xmlns:p14="http://schemas.microsoft.com/office/powerpoint/2010/main" val="29980180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D3180AB0-5323-4208-81FF-A02C3F073D68}"/>
              </a:ext>
            </a:extLst>
          </p:cNvPr>
          <p:cNvSpPr txBox="1"/>
          <p:nvPr/>
        </p:nvSpPr>
        <p:spPr>
          <a:xfrm>
            <a:off x="253218" y="1350067"/>
            <a:ext cx="11852031" cy="1943481"/>
          </a:xfrm>
          <a:prstGeom prst="rect">
            <a:avLst/>
          </a:prstGeom>
          <a:noFill/>
        </p:spPr>
        <p:txBody>
          <a:bodyPr wrap="square">
            <a:spAutoFit/>
          </a:bodyPr>
          <a:lstStyle/>
          <a:p>
            <a:pPr algn="ctr" rtl="0">
              <a:lnSpc>
                <a:spcPct val="150000"/>
              </a:lnSpc>
              <a:buFont typeface="Arial" panose="020B0604020202020204" pitchFamily="34" charset="0"/>
              <a:buChar char="•"/>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Fransız düşünür ve yazar </a:t>
            </a:r>
            <a:r>
              <a:rPr lang="tr-TR" sz="2800" b="0"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Roger</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tr-TR" sz="2800" b="0"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Garaudy</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ise;</a:t>
            </a:r>
          </a:p>
          <a:p>
            <a:pPr algn="ctr" rtl="0">
              <a:lnSpc>
                <a:spcPct val="150000"/>
              </a:lnSpc>
              <a:buFont typeface="Arial" panose="020B0604020202020204" pitchFamily="34" charset="0"/>
              <a:buChar char="•"/>
            </a:pPr>
            <a:endParaRPr lang="tr-TR"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rtl="0">
              <a:lnSpc>
                <a:spcPct val="150000"/>
              </a:lnSpc>
            </a:pP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tr-TR" sz="28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Her sistem kendine uygun lideri üretir, </a:t>
            </a:r>
            <a:r>
              <a:rPr lang="tr-TR" sz="2800" b="0" i="0" dirty="0">
                <a:solidFill>
                  <a:schemeClr val="bg1"/>
                </a:solidFill>
                <a:effectLst/>
                <a:latin typeface="Tahoma" panose="020B0604030504040204" pitchFamily="34" charset="0"/>
                <a:ea typeface="Tahoma" panose="020B0604030504040204" pitchFamily="34" charset="0"/>
                <a:cs typeface="Tahoma" panose="020B0604030504040204" pitchFamily="34" charset="0"/>
              </a:rPr>
              <a:t>demiş.</a:t>
            </a:r>
          </a:p>
        </p:txBody>
      </p:sp>
    </p:spTree>
    <p:extLst>
      <p:ext uri="{BB962C8B-B14F-4D97-AF65-F5344CB8AC3E}">
        <p14:creationId xmlns:p14="http://schemas.microsoft.com/office/powerpoint/2010/main" val="4102283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0AB1FE9-BDAA-413D-BEC8-87C61693CB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659989" cy="562708"/>
          </a:xfrm>
          <a:prstGeom prst="rect">
            <a:avLst/>
          </a:prstGeom>
          <a:noFill/>
          <a:ln>
            <a:noFill/>
          </a:ln>
        </p:spPr>
      </p:pic>
      <p:sp>
        <p:nvSpPr>
          <p:cNvPr id="4" name="Metin kutusu 3">
            <a:extLst>
              <a:ext uri="{FF2B5EF4-FFF2-40B4-BE49-F238E27FC236}">
                <a16:creationId xmlns:a16="http://schemas.microsoft.com/office/drawing/2014/main" id="{D3180AB0-5323-4208-81FF-A02C3F073D68}"/>
              </a:ext>
            </a:extLst>
          </p:cNvPr>
          <p:cNvSpPr txBox="1"/>
          <p:nvPr/>
        </p:nvSpPr>
        <p:spPr>
          <a:xfrm>
            <a:off x="133642" y="1105725"/>
            <a:ext cx="11655084" cy="2597378"/>
          </a:xfrm>
          <a:prstGeom prst="rect">
            <a:avLst/>
          </a:prstGeom>
          <a:noFill/>
        </p:spPr>
        <p:txBody>
          <a:bodyPr wrap="square">
            <a:spAutoFit/>
          </a:bodyPr>
          <a:lstStyle/>
          <a:p>
            <a:pPr algn="ctr" rtl="0">
              <a:lnSpc>
                <a:spcPct val="150000"/>
              </a:lnSpc>
              <a:buFont typeface="Arial" panose="020B0604020202020204" pitchFamily="34" charset="0"/>
              <a:buChar char="•"/>
            </a:pPr>
            <a:r>
              <a:rPr lang="tr-TR" sz="2800" b="0" i="0" dirty="0">
                <a:solidFill>
                  <a:schemeClr val="bg1"/>
                </a:solidFill>
                <a:effectLst/>
                <a:latin typeface="Open Sans"/>
              </a:rPr>
              <a:t>Romalı devlet adamı </a:t>
            </a:r>
            <a:r>
              <a:rPr lang="tr-TR" sz="2800" b="0" i="0" dirty="0" err="1">
                <a:solidFill>
                  <a:schemeClr val="bg1"/>
                </a:solidFill>
                <a:effectLst/>
                <a:latin typeface="Open Sans"/>
              </a:rPr>
              <a:t>Marcus</a:t>
            </a:r>
            <a:r>
              <a:rPr lang="tr-TR" sz="2800" b="0" i="0" dirty="0">
                <a:solidFill>
                  <a:schemeClr val="bg1"/>
                </a:solidFill>
                <a:effectLst/>
                <a:latin typeface="Open Sans"/>
              </a:rPr>
              <a:t> </a:t>
            </a:r>
            <a:r>
              <a:rPr lang="tr-TR" sz="2800" b="0" i="0" dirty="0" err="1">
                <a:solidFill>
                  <a:schemeClr val="bg1"/>
                </a:solidFill>
                <a:effectLst/>
                <a:latin typeface="Open Sans"/>
              </a:rPr>
              <a:t>Tullius</a:t>
            </a:r>
            <a:r>
              <a:rPr lang="tr-TR" sz="2800" b="0" i="0" dirty="0">
                <a:solidFill>
                  <a:schemeClr val="bg1"/>
                </a:solidFill>
                <a:effectLst/>
                <a:latin typeface="Open Sans"/>
              </a:rPr>
              <a:t> </a:t>
            </a:r>
            <a:r>
              <a:rPr lang="tr-TR" sz="2800" b="0" i="0" dirty="0" err="1">
                <a:solidFill>
                  <a:schemeClr val="bg1"/>
                </a:solidFill>
                <a:effectLst/>
                <a:latin typeface="Open Sans"/>
              </a:rPr>
              <a:t>Cicero</a:t>
            </a:r>
            <a:r>
              <a:rPr lang="tr-TR" sz="2800" b="0" i="0" dirty="0">
                <a:solidFill>
                  <a:schemeClr val="bg1"/>
                </a:solidFill>
                <a:effectLst/>
                <a:latin typeface="Open Sans"/>
              </a:rPr>
              <a:t> bir liderin erdemlerinden şöyle bahsetmiş:</a:t>
            </a:r>
          </a:p>
          <a:p>
            <a:pPr algn="ctr" rtl="0">
              <a:lnSpc>
                <a:spcPct val="150000"/>
              </a:lnSpc>
              <a:buFont typeface="Arial" panose="020B0604020202020204" pitchFamily="34" charset="0"/>
              <a:buChar char="•"/>
            </a:pPr>
            <a:endParaRPr lang="tr-TR" sz="2800" dirty="0">
              <a:solidFill>
                <a:schemeClr val="bg1"/>
              </a:solidFill>
              <a:latin typeface="Open Sans"/>
            </a:endParaRPr>
          </a:p>
          <a:p>
            <a:pPr algn="ctr" rtl="0">
              <a:lnSpc>
                <a:spcPct val="150000"/>
              </a:lnSpc>
              <a:buFont typeface="Arial" panose="020B0604020202020204" pitchFamily="34" charset="0"/>
              <a:buChar char="•"/>
            </a:pPr>
            <a:r>
              <a:rPr lang="tr-TR" sz="2800" b="0" i="0" dirty="0">
                <a:solidFill>
                  <a:schemeClr val="bg1"/>
                </a:solidFill>
                <a:effectLst/>
                <a:latin typeface="Open Sans"/>
              </a:rPr>
              <a:t> </a:t>
            </a:r>
            <a:r>
              <a:rPr lang="tr-TR" sz="2800" b="1" i="0" dirty="0">
                <a:solidFill>
                  <a:schemeClr val="bg1"/>
                </a:solidFill>
                <a:effectLst/>
                <a:latin typeface="Open Sans"/>
              </a:rPr>
              <a:t>Doğruluk ve sorumluluk sahibi kimse lider olmaya layıktır..</a:t>
            </a:r>
            <a:endParaRPr lang="tr-TR" sz="2800" b="0" i="0" dirty="0">
              <a:solidFill>
                <a:schemeClr val="bg1"/>
              </a:solidFill>
              <a:effectLst/>
              <a:latin typeface="Open Sans"/>
            </a:endParaRPr>
          </a:p>
        </p:txBody>
      </p:sp>
    </p:spTree>
    <p:extLst>
      <p:ext uri="{BB962C8B-B14F-4D97-AF65-F5344CB8AC3E}">
        <p14:creationId xmlns:p14="http://schemas.microsoft.com/office/powerpoint/2010/main" val="11769979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klif">
  <a:themeElements>
    <a:clrScheme name="Teklif">
      <a:dk1>
        <a:sysClr val="windowText" lastClr="000000"/>
      </a:dk1>
      <a:lt1>
        <a:sysClr val="window" lastClr="FFFFFF"/>
      </a:lt1>
      <a:dk2>
        <a:srgbClr val="212121"/>
      </a:dk2>
      <a:lt2>
        <a:srgbClr val="636363"/>
      </a:lt2>
      <a:accent1>
        <a:srgbClr val="8664B0"/>
      </a:accent1>
      <a:accent2>
        <a:srgbClr val="D75BCD"/>
      </a:accent2>
      <a:accent3>
        <a:srgbClr val="E54D86"/>
      </a:accent3>
      <a:accent4>
        <a:srgbClr val="DE4547"/>
      </a:accent4>
      <a:accent5>
        <a:srgbClr val="F16E40"/>
      </a:accent5>
      <a:accent6>
        <a:srgbClr val="EB9C5A"/>
      </a:accent6>
      <a:hlink>
        <a:srgbClr val="8F8F8F"/>
      </a:hlink>
      <a:folHlink>
        <a:srgbClr val="A5A5A5"/>
      </a:folHlink>
    </a:clrScheme>
    <a:fontScheme name="Teklif">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klif">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7AF46513-5B0D-4B03-9323-32F3F0BFC9D6}"/>
    </a:ext>
  </a:extLst>
</a:theme>
</file>

<file path=docProps/app.xml><?xml version="1.0" encoding="utf-8"?>
<Properties xmlns="http://schemas.openxmlformats.org/officeDocument/2006/extended-properties" xmlns:vt="http://schemas.openxmlformats.org/officeDocument/2006/docPropsVTypes">
  <Template>Teklif</Template>
  <TotalTime>10585</TotalTime>
  <Words>3899</Words>
  <Application>Microsoft Office PowerPoint</Application>
  <PresentationFormat>Geniş ekran</PresentationFormat>
  <Paragraphs>380</Paragraphs>
  <Slides>116</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116</vt:i4>
      </vt:variant>
    </vt:vector>
  </HeadingPairs>
  <TitlesOfParts>
    <vt:vector size="123" baseType="lpstr">
      <vt:lpstr>Arial</vt:lpstr>
      <vt:lpstr>Century Gothic</vt:lpstr>
      <vt:lpstr>Open Sans</vt:lpstr>
      <vt:lpstr>Symbol</vt:lpstr>
      <vt:lpstr>Tahoma</vt:lpstr>
      <vt:lpstr>Wingdings 2</vt:lpstr>
      <vt:lpstr>Teklif</vt:lpstr>
      <vt:lpstr>LİDER MİSİN? YÖNETİCİ Mİ?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LİDER MİSİN? YÖNETİCİ Mİ?</dc:title>
  <dc:creator>banu</dc:creator>
  <cp:lastModifiedBy>banu</cp:lastModifiedBy>
  <cp:revision>126</cp:revision>
  <dcterms:created xsi:type="dcterms:W3CDTF">2020-12-12T10:21:46Z</dcterms:created>
  <dcterms:modified xsi:type="dcterms:W3CDTF">2020-12-19T18:46:47Z</dcterms:modified>
</cp:coreProperties>
</file>